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5.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6.xml" ContentType="application/vnd.openxmlformats-officedocument.presentationml.notesSlide+xml"/>
  <Override PartName="/ppt/tags/tag16.xml" ContentType="application/vnd.openxmlformats-officedocument.presentationml.tags+xml"/>
  <Override PartName="/ppt/notesSlides/notesSlide7.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8.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9.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notesSlides/notesSlide10.xml" ContentType="application/vnd.openxmlformats-officedocument.presentationml.notesSlide+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notesSlides/notesSlide11.xml" ContentType="application/vnd.openxmlformats-officedocument.presentationml.notesSlide+xml"/>
  <Override PartName="/ppt/tags/tag79.xml" ContentType="application/vnd.openxmlformats-officedocument.presentationml.tags+xml"/>
  <Override PartName="/ppt/notesSlides/notesSlide12.xml" ContentType="application/vnd.openxmlformats-officedocument.presentationml.notesSlide+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notesSlides/notesSlide13.xml" ContentType="application/vnd.openxmlformats-officedocument.presentationml.notesSlide+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notesSlides/notesSlide14.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notesSlides/notesSlide15.xml" ContentType="application/vnd.openxmlformats-officedocument.presentationml.notesSlide+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notesSlides/notesSlide16.xml" ContentType="application/vnd.openxmlformats-officedocument.presentationml.notesSlide+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notesSlides/notesSlide17.xml" ContentType="application/vnd.openxmlformats-officedocument.presentationml.notesSlide+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notesSlides/notesSlide18.xml" ContentType="application/vnd.openxmlformats-officedocument.presentationml.notesSlide+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notesSlides/notesSlide19.xml" ContentType="application/vnd.openxmlformats-officedocument.presentationml.notesSlide+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notesSlides/notesSlide20.xml" ContentType="application/vnd.openxmlformats-officedocument.presentationml.notesSlide+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notesSlides/notesSlide21.xml" ContentType="application/vnd.openxmlformats-officedocument.presentationml.notesSlide+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notesSlides/notesSlide22.xml" ContentType="application/vnd.openxmlformats-officedocument.presentationml.notesSlide+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notesSlides/notesSlide23.xml" ContentType="application/vnd.openxmlformats-officedocument.presentationml.notesSlide+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notesSlides/notesSlide24.xml" ContentType="application/vnd.openxmlformats-officedocument.presentationml.notesSlide+xml"/>
  <Override PartName="/ppt/tags/tag147.xml" ContentType="application/vnd.openxmlformats-officedocument.presentationml.tags+xml"/>
  <Override PartName="/ppt/tags/tag148.xml" ContentType="application/vnd.openxmlformats-officedocument.presentationml.tags+xml"/>
  <Override PartName="/ppt/notesSlides/notesSlide25.xml" ContentType="application/vnd.openxmlformats-officedocument.presentationml.notesSlide+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38"/>
  </p:notesMasterIdLst>
  <p:handoutMasterIdLst>
    <p:handoutMasterId r:id="rId39"/>
  </p:handoutMasterIdLst>
  <p:sldIdLst>
    <p:sldId id="256" r:id="rId2"/>
    <p:sldId id="311" r:id="rId3"/>
    <p:sldId id="312" r:id="rId4"/>
    <p:sldId id="317" r:id="rId5"/>
    <p:sldId id="377" r:id="rId6"/>
    <p:sldId id="378" r:id="rId7"/>
    <p:sldId id="364" r:id="rId8"/>
    <p:sldId id="318" r:id="rId9"/>
    <p:sldId id="379" r:id="rId10"/>
    <p:sldId id="384" r:id="rId11"/>
    <p:sldId id="381" r:id="rId12"/>
    <p:sldId id="382" r:id="rId13"/>
    <p:sldId id="383" r:id="rId14"/>
    <p:sldId id="385" r:id="rId15"/>
    <p:sldId id="380" r:id="rId16"/>
    <p:sldId id="386" r:id="rId17"/>
    <p:sldId id="389" r:id="rId18"/>
    <p:sldId id="390" r:id="rId19"/>
    <p:sldId id="391" r:id="rId20"/>
    <p:sldId id="392" r:id="rId21"/>
    <p:sldId id="393" r:id="rId22"/>
    <p:sldId id="394" r:id="rId23"/>
    <p:sldId id="395" r:id="rId24"/>
    <p:sldId id="396" r:id="rId25"/>
    <p:sldId id="399" r:id="rId26"/>
    <p:sldId id="397" r:id="rId27"/>
    <p:sldId id="398" r:id="rId28"/>
    <p:sldId id="400" r:id="rId29"/>
    <p:sldId id="360" r:id="rId30"/>
    <p:sldId id="387" r:id="rId31"/>
    <p:sldId id="337" r:id="rId32"/>
    <p:sldId id="339" r:id="rId33"/>
    <p:sldId id="340" r:id="rId34"/>
    <p:sldId id="341" r:id="rId35"/>
    <p:sldId id="342" r:id="rId36"/>
    <p:sldId id="273" r:id="rId37"/>
  </p:sldIdLst>
  <p:sldSz cx="9144000" cy="5143500" type="screen16x9"/>
  <p:notesSz cx="6858000" cy="9144000"/>
  <p:embeddedFontLst>
    <p:embeddedFont>
      <p:font typeface="Montserrat" panose="02020500000000000000" charset="0"/>
      <p:regular r:id="rId40"/>
      <p:bold r:id="rId41"/>
      <p:italic r:id="rId42"/>
      <p:boldItalic r:id="rId43"/>
    </p:embeddedFont>
    <p:embeddedFont>
      <p:font typeface="Barlow" panose="02020500000000000000"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聖喆 周" initials="聖周" lastIdx="1" clrIdx="0">
    <p:extLst>
      <p:ext uri="{19B8F6BF-5375-455C-9EA6-DF929625EA0E}">
        <p15:presenceInfo xmlns:p15="http://schemas.microsoft.com/office/powerpoint/2012/main" userId="14d37c6ab72841d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300"/>
    <a:srgbClr val="FF8FFF"/>
    <a:srgbClr val="99FF33"/>
    <a:srgbClr val="E92B78"/>
    <a:srgbClr val="33CC33"/>
    <a:srgbClr val="000099"/>
    <a:srgbClr val="C00000"/>
    <a:srgbClr val="711B97"/>
    <a:srgbClr val="003B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6D5AB7-7774-475D-B01D-58E2C3C8BF31}">
  <a:tblStyle styleId="{216D5AB7-7774-475D-B01D-58E2C3C8BF3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9895" autoAdjust="0"/>
  </p:normalViewPr>
  <p:slideViewPr>
    <p:cSldViewPr snapToGrid="0">
      <p:cViewPr>
        <p:scale>
          <a:sx n="150" d="100"/>
          <a:sy n="150" d="100"/>
        </p:scale>
        <p:origin x="456" y="-12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F3C09D5D-91A0-D353-0937-DBDB3ED57E2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B500B82C-FBE7-B31D-4338-6FE9A86AD1E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9DD39C5-5166-4AF7-BFBF-F7DB63A52583}" type="datetimeFigureOut">
              <a:rPr lang="zh-TW" altLang="en-US" smtClean="0"/>
              <a:t>2025/1/2</a:t>
            </a:fld>
            <a:endParaRPr lang="zh-TW" altLang="en-US"/>
          </a:p>
        </p:txBody>
      </p:sp>
      <p:sp>
        <p:nvSpPr>
          <p:cNvPr id="4" name="頁尾版面配置區 3">
            <a:extLst>
              <a:ext uri="{FF2B5EF4-FFF2-40B4-BE49-F238E27FC236}">
                <a16:creationId xmlns:a16="http://schemas.microsoft.com/office/drawing/2014/main" id="{3B4535C0-98A4-BFE1-FC54-BD0C365832B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02A604B6-8D2E-3297-0B89-30BC008223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14DC806-C57D-407D-9D7D-B923CB0FBF46}" type="slidenum">
              <a:rPr lang="zh-TW" altLang="en-US" smtClean="0"/>
              <a:t>‹#›</a:t>
            </a:fld>
            <a:endParaRPr lang="zh-TW" altLang="en-US"/>
          </a:p>
        </p:txBody>
      </p:sp>
    </p:spTree>
    <p:extLst>
      <p:ext uri="{BB962C8B-B14F-4D97-AF65-F5344CB8AC3E}">
        <p14:creationId xmlns:p14="http://schemas.microsoft.com/office/powerpoint/2010/main" val="98994481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smtClean="0"/>
              <a:t>接收器知道噪聲的相關性函數（例如相關矩陣或自相關函數）。</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en-US" altLang="zh-TW" dirty="0" smtClean="0"/>
              <a:t>CNN </a:t>
            </a:r>
            <a:r>
              <a:rPr lang="zh-TW" altLang="en-US" dirty="0" smtClean="0"/>
              <a:t>的數學核心是卷積運算，它提取局部特徵，通過非線性激活和池化進一步濃縮信息。</a:t>
            </a:r>
            <a:endParaRPr lang="en-US" altLang="zh-TW" dirty="0" smtClean="0"/>
          </a:p>
          <a:p>
            <a:r>
              <a:rPr lang="en-US" altLang="zh-TW" dirty="0" smtClean="0"/>
              <a:t>\xi = </a:t>
            </a:r>
            <a:r>
              <a:rPr lang="en-US" altLang="zh-TW" dirty="0" err="1" smtClean="0"/>
              <a:t>ksee</a:t>
            </a:r>
            <a:endParaRPr lang="en-US" altLang="zh-TW" dirty="0" smtClean="0"/>
          </a:p>
          <a:p>
            <a:r>
              <a:rPr lang="en-US" altLang="zh-TW" dirty="0" smtClean="0"/>
              <a:t>Mean square error </a:t>
            </a:r>
          </a:p>
          <a:p>
            <a:r>
              <a:rPr lang="zh-TW" altLang="en-US" dirty="0" smtClean="0"/>
              <a:t>（經驗概率分佈）是基於觀察到的數據來估計隨機變量的概率分佈，而是直接使用數據來構建分佈模型。</a:t>
            </a:r>
            <a:endParaRPr lang="zh-TW" altLang="en-US" dirty="0"/>
          </a:p>
        </p:txBody>
      </p:sp>
    </p:spTree>
    <p:extLst>
      <p:ext uri="{BB962C8B-B14F-4D97-AF65-F5344CB8AC3E}">
        <p14:creationId xmlns:p14="http://schemas.microsoft.com/office/powerpoint/2010/main" val="19867972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en-US" altLang="zh-TW" dirty="0" smtClean="0"/>
              <a:t>S</a:t>
            </a:r>
            <a:r>
              <a:rPr lang="en-US" altLang="zh-TW" baseline="0" dirty="0" smtClean="0"/>
              <a:t> </a:t>
            </a:r>
            <a:r>
              <a:rPr lang="zh-TW" altLang="en-US" baseline="0" dirty="0" smtClean="0"/>
              <a:t>是偏度</a:t>
            </a:r>
            <a:endParaRPr lang="en-US" altLang="zh-TW" baseline="0" dirty="0" smtClean="0"/>
          </a:p>
          <a:p>
            <a:r>
              <a:rPr lang="en-US" altLang="zh-TW" baseline="0" dirty="0" smtClean="0"/>
              <a:t>K</a:t>
            </a:r>
            <a:r>
              <a:rPr lang="zh-TW" altLang="en-US" baseline="0" dirty="0" smtClean="0"/>
              <a:t>是峰度</a:t>
            </a:r>
            <a:endParaRPr lang="en-US" altLang="zh-TW" baseline="0" dirty="0" smtClean="0"/>
          </a:p>
          <a:p>
            <a:r>
              <a:rPr lang="zh-TW" altLang="en-US" dirty="0" smtClean="0"/>
              <a:t>如果</a:t>
            </a:r>
            <a:r>
              <a:rPr lang="en-US" altLang="zh-TW" dirty="0" smtClean="0"/>
              <a:t>JB</a:t>
            </a:r>
            <a:r>
              <a:rPr lang="zh-TW" altLang="en-US" dirty="0" smtClean="0"/>
              <a:t>檢定的統計量很大，這代表資料偏離正態分佈的程度很大。即數據</a:t>
            </a:r>
            <a:r>
              <a:rPr lang="zh-TW" altLang="en-US" b="1" dirty="0" smtClean="0"/>
              <a:t>不符合正態分佈</a:t>
            </a:r>
            <a:r>
              <a:rPr lang="zh-TW" altLang="en-US" dirty="0" smtClean="0"/>
              <a:t>。</a:t>
            </a:r>
            <a:endParaRPr lang="en-US" altLang="zh-TW" dirty="0" smtClean="0"/>
          </a:p>
          <a:p>
            <a:r>
              <a:rPr lang="zh-TW" altLang="en-US" dirty="0" smtClean="0"/>
              <a:t>如果</a:t>
            </a:r>
            <a:r>
              <a:rPr lang="en-US" altLang="zh-TW" dirty="0" smtClean="0"/>
              <a:t>JB</a:t>
            </a:r>
            <a:r>
              <a:rPr lang="zh-TW" altLang="en-US" dirty="0" smtClean="0"/>
              <a:t>檢定的統計量很小，表示偏態和峰度接近於正態分佈的特徵值（偏態為</a:t>
            </a:r>
            <a:r>
              <a:rPr lang="en-US" altLang="zh-TW" dirty="0" smtClean="0"/>
              <a:t>0</a:t>
            </a:r>
            <a:r>
              <a:rPr lang="zh-TW" altLang="en-US" dirty="0" smtClean="0"/>
              <a:t>，峰度為</a:t>
            </a:r>
            <a:r>
              <a:rPr lang="en-US" altLang="zh-TW" dirty="0" smtClean="0"/>
              <a:t>3</a:t>
            </a:r>
            <a:r>
              <a:rPr lang="zh-TW" altLang="en-US" dirty="0" smtClean="0"/>
              <a:t>）。數據</a:t>
            </a:r>
            <a:r>
              <a:rPr lang="zh-TW" altLang="en-US" b="1" dirty="0" smtClean="0"/>
              <a:t>符合正態分佈</a:t>
            </a:r>
            <a:r>
              <a:rPr lang="zh-TW" altLang="en-US" dirty="0" smtClean="0"/>
              <a:t>。</a:t>
            </a:r>
            <a:endParaRPr lang="zh-TW" altLang="en-US" dirty="0"/>
          </a:p>
        </p:txBody>
      </p:sp>
    </p:spTree>
    <p:extLst>
      <p:ext uri="{BB962C8B-B14F-4D97-AF65-F5344CB8AC3E}">
        <p14:creationId xmlns:p14="http://schemas.microsoft.com/office/powerpoint/2010/main" val="2115784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en-US" altLang="zh-TW" dirty="0" smtClean="0"/>
              <a:t>CNN </a:t>
            </a:r>
            <a:r>
              <a:rPr lang="zh-TW" altLang="en-US" dirty="0" smtClean="0"/>
              <a:t>的數學核心是卷積運算，它提取局部特徵，通過非線性激活和池化進一步濃縮信息。</a:t>
            </a:r>
            <a:endParaRPr lang="en-US" altLang="zh-TW" dirty="0" smtClean="0"/>
          </a:p>
          <a:p>
            <a:r>
              <a:rPr lang="en-US" altLang="zh-TW" dirty="0" smtClean="0"/>
              <a:t>\xi = </a:t>
            </a:r>
            <a:r>
              <a:rPr lang="en-US" altLang="zh-TW" dirty="0" err="1" smtClean="0"/>
              <a:t>ksee</a:t>
            </a:r>
            <a:endParaRPr lang="zh-TW" altLang="en-US" dirty="0"/>
          </a:p>
        </p:txBody>
      </p:sp>
    </p:spTree>
    <p:extLst>
      <p:ext uri="{BB962C8B-B14F-4D97-AF65-F5344CB8AC3E}">
        <p14:creationId xmlns:p14="http://schemas.microsoft.com/office/powerpoint/2010/main" val="1611929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31833061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26609482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40283201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29763511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9161871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35827980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1429246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zh-TW" altLang="en-US" dirty="0" smtClean="0"/>
              <a:t>值得注意的是，</a:t>
            </a:r>
            <a:r>
              <a:rPr lang="en-US" altLang="zh-TW" dirty="0" smtClean="0"/>
              <a:t>BP </a:t>
            </a:r>
            <a:r>
              <a:rPr lang="zh-TW" altLang="en-US" dirty="0" smtClean="0"/>
              <a:t>解碼方法是針對獨立且同分佈 </a:t>
            </a:r>
            <a:r>
              <a:rPr lang="en-US" altLang="zh-TW" dirty="0" smtClean="0"/>
              <a:t>(</a:t>
            </a:r>
            <a:r>
              <a:rPr lang="en-US" altLang="zh-TW" dirty="0" err="1" smtClean="0"/>
              <a:t>i.i.d</a:t>
            </a:r>
            <a:r>
              <a:rPr lang="en-US" altLang="zh-TW" dirty="0" smtClean="0"/>
              <a:t>.) </a:t>
            </a:r>
            <a:r>
              <a:rPr lang="zh-TW" altLang="en-US" dirty="0" smtClean="0"/>
              <a:t>噪聲所設計的。</a:t>
            </a:r>
            <a:endParaRPr lang="zh-TW" altLang="en-US" dirty="0"/>
          </a:p>
        </p:txBody>
      </p:sp>
    </p:spTree>
    <p:extLst>
      <p:ext uri="{BB962C8B-B14F-4D97-AF65-F5344CB8AC3E}">
        <p14:creationId xmlns:p14="http://schemas.microsoft.com/office/powerpoint/2010/main" val="38369973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2932920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23063926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zh-TW" altLang="en-US" dirty="0" smtClean="0"/>
              <a:t>雖然</a:t>
            </a:r>
            <a:r>
              <a:rPr lang="en-US" altLang="zh-TW" dirty="0" smtClean="0"/>
              <a:t>loss</a:t>
            </a:r>
            <a:r>
              <a:rPr lang="zh-TW" altLang="en-US" dirty="0" smtClean="0"/>
              <a:t>，但是還是會比傳統的</a:t>
            </a:r>
            <a:r>
              <a:rPr lang="en-US" altLang="zh-TW" dirty="0" err="1" smtClean="0"/>
              <a:t>bp</a:t>
            </a:r>
            <a:r>
              <a:rPr lang="zh-TW" altLang="en-US" dirty="0" smtClean="0"/>
              <a:t>還要好</a:t>
            </a:r>
            <a:endParaRPr lang="en-US" altLang="zh-TW" dirty="0" smtClean="0"/>
          </a:p>
          <a:p>
            <a:r>
              <a:rPr lang="en-US" altLang="zh-TW" dirty="0" smtClean="0"/>
              <a:t>. The mismatched BP-CNN architecture still outperforms the standard BP when η is large.</a:t>
            </a:r>
            <a:endParaRPr lang="zh-TW" altLang="en-US" dirty="0"/>
          </a:p>
        </p:txBody>
      </p:sp>
    </p:spTree>
    <p:extLst>
      <p:ext uri="{BB962C8B-B14F-4D97-AF65-F5344CB8AC3E}">
        <p14:creationId xmlns:p14="http://schemas.microsoft.com/office/powerpoint/2010/main" val="13943754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zh-TW" altLang="en-US" dirty="0" smtClean="0"/>
              <a:t>雖然</a:t>
            </a:r>
            <a:r>
              <a:rPr lang="en-US" altLang="zh-TW" dirty="0" smtClean="0"/>
              <a:t>loss</a:t>
            </a:r>
            <a:r>
              <a:rPr lang="zh-TW" altLang="en-US" dirty="0" smtClean="0"/>
              <a:t>，但是還是會比傳統的</a:t>
            </a:r>
            <a:r>
              <a:rPr lang="en-US" altLang="zh-TW" dirty="0" err="1" smtClean="0"/>
              <a:t>bp</a:t>
            </a:r>
            <a:r>
              <a:rPr lang="zh-TW" altLang="en-US" dirty="0" smtClean="0"/>
              <a:t>還要好</a:t>
            </a:r>
            <a:endParaRPr lang="en-US" altLang="zh-TW" dirty="0" smtClean="0"/>
          </a:p>
          <a:p>
            <a:r>
              <a:rPr lang="en-US" altLang="zh-TW" dirty="0" smtClean="0"/>
              <a:t>. The mismatched BP-CNN architecture still outperforms the standard BP when η is large.</a:t>
            </a:r>
            <a:endParaRPr lang="zh-TW" altLang="en-US" dirty="0"/>
          </a:p>
        </p:txBody>
      </p:sp>
    </p:spTree>
    <p:extLst>
      <p:ext uri="{BB962C8B-B14F-4D97-AF65-F5344CB8AC3E}">
        <p14:creationId xmlns:p14="http://schemas.microsoft.com/office/powerpoint/2010/main" val="41398057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zh-TW" altLang="en-US" dirty="0" smtClean="0"/>
              <a:t>雖然</a:t>
            </a:r>
            <a:r>
              <a:rPr lang="en-US" altLang="zh-TW" dirty="0" smtClean="0"/>
              <a:t>loss</a:t>
            </a:r>
            <a:r>
              <a:rPr lang="zh-TW" altLang="en-US" dirty="0" smtClean="0"/>
              <a:t>，但是還是會比傳統的</a:t>
            </a:r>
            <a:r>
              <a:rPr lang="en-US" altLang="zh-TW" dirty="0" err="1" smtClean="0"/>
              <a:t>bp</a:t>
            </a:r>
            <a:r>
              <a:rPr lang="zh-TW" altLang="en-US" dirty="0" smtClean="0"/>
              <a:t>還要好</a:t>
            </a:r>
            <a:endParaRPr lang="en-US" altLang="zh-TW" dirty="0" smtClean="0"/>
          </a:p>
          <a:p>
            <a:r>
              <a:rPr lang="en-US" altLang="zh-TW" dirty="0" smtClean="0"/>
              <a:t>. The mismatched BP-CNN architecture still outperforms the standard BP when η is large.</a:t>
            </a:r>
            <a:endParaRPr lang="zh-TW" altLang="en-US" dirty="0"/>
          </a:p>
        </p:txBody>
      </p:sp>
    </p:spTree>
    <p:extLst>
      <p:ext uri="{BB962C8B-B14F-4D97-AF65-F5344CB8AC3E}">
        <p14:creationId xmlns:p14="http://schemas.microsoft.com/office/powerpoint/2010/main" val="30990746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FAE243-2548-4F4C-3E9A-1D2238749F02}"/>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2314ADC1-E7C4-BD35-BD1F-2C81911FC91E}"/>
              </a:ext>
            </a:extLst>
          </p:cNvPr>
          <p:cNvSpPr>
            <a:spLocks noGrp="1" noRot="1" noChangeAspect="1"/>
          </p:cNvSpPr>
          <p:nvPr>
            <p:ph type="sldImg"/>
          </p:nvPr>
        </p:nvSpPr>
        <p:spPr>
          <a:xfrm>
            <a:off x="381000" y="685800"/>
            <a:ext cx="6096000" cy="3429000"/>
          </a:xfrm>
        </p:spPr>
      </p:sp>
      <p:sp>
        <p:nvSpPr>
          <p:cNvPr id="3" name="備忘稿版面配置區 2">
            <a:extLst>
              <a:ext uri="{FF2B5EF4-FFF2-40B4-BE49-F238E27FC236}">
                <a16:creationId xmlns:a16="http://schemas.microsoft.com/office/drawing/2014/main" id="{238E4D5E-13A7-0EC1-42AA-A854E1147C33}"/>
              </a:ext>
            </a:extLst>
          </p:cNvPr>
          <p:cNvSpPr>
            <a:spLocks noGrp="1"/>
          </p:cNvSpPr>
          <p:nvPr>
            <p:ph type="body" idx="1"/>
          </p:nvPr>
        </p:nvSpPr>
        <p:spPr/>
        <p:txBody>
          <a:bodyPr/>
          <a:lstStyle/>
          <a:p>
            <a:r>
              <a:rPr lang="zh-TW" altLang="en-US" b="0" i="0" dirty="0">
                <a:solidFill>
                  <a:srgbClr val="0D0D0D"/>
                </a:solidFill>
                <a:effectLst/>
                <a:latin typeface="Söhne"/>
              </a:rPr>
              <a:t>把</a:t>
            </a:r>
            <a:r>
              <a:rPr lang="en-US" altLang="zh-CN" b="0" i="0" dirty="0">
                <a:solidFill>
                  <a:srgbClr val="0D0D0D"/>
                </a:solidFill>
                <a:effectLst/>
                <a:latin typeface="Söhne"/>
              </a:rPr>
              <a:t>Y</a:t>
            </a:r>
            <a:r>
              <a:rPr lang="zh-CN" altLang="en-US" b="0" i="0" dirty="0">
                <a:solidFill>
                  <a:srgbClr val="0D0D0D"/>
                </a:solidFill>
                <a:effectLst/>
                <a:latin typeface="Söhne"/>
              </a:rPr>
              <a:t>检测到的码字的影响</a:t>
            </a:r>
            <a:r>
              <a:rPr lang="zh-TW" altLang="en-US" b="0" i="0" dirty="0">
                <a:solidFill>
                  <a:srgbClr val="0D0D0D"/>
                </a:solidFill>
                <a:effectLst/>
                <a:latin typeface="Söhne"/>
              </a:rPr>
              <a:t>給消除掉</a:t>
            </a:r>
            <a:r>
              <a:rPr lang="zh-CN" altLang="en-US" b="0" i="0" dirty="0">
                <a:solidFill>
                  <a:srgbClr val="0D0D0D"/>
                </a:solidFill>
                <a:effectLst/>
                <a:latin typeface="Söhne"/>
              </a:rPr>
              <a:t>。</a:t>
            </a:r>
            <a:endParaRPr lang="zh-TW" altLang="en-US" dirty="0"/>
          </a:p>
        </p:txBody>
      </p:sp>
    </p:spTree>
    <p:extLst>
      <p:ext uri="{BB962C8B-B14F-4D97-AF65-F5344CB8AC3E}">
        <p14:creationId xmlns:p14="http://schemas.microsoft.com/office/powerpoint/2010/main" val="536930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a9fa940987_1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a9fa940987_1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32380724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3275644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33878729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en-US" altLang="zh-TW" dirty="0" smtClean="0"/>
              <a:t>CNN </a:t>
            </a:r>
            <a:r>
              <a:rPr lang="zh-TW" altLang="en-US" dirty="0" smtClean="0"/>
              <a:t>的數學核心是卷積運算，它提取局部特徵，通過非線性激活和池化進一步濃縮信息</a:t>
            </a:r>
            <a:endParaRPr lang="zh-TW" altLang="en-US" dirty="0"/>
          </a:p>
        </p:txBody>
      </p:sp>
    </p:spTree>
    <p:extLst>
      <p:ext uri="{BB962C8B-B14F-4D97-AF65-F5344CB8AC3E}">
        <p14:creationId xmlns:p14="http://schemas.microsoft.com/office/powerpoint/2010/main" val="1417155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en-US" altLang="zh-TW" dirty="0" smtClean="0"/>
              <a:t>CNN </a:t>
            </a:r>
            <a:r>
              <a:rPr lang="zh-TW" altLang="en-US" dirty="0" smtClean="0"/>
              <a:t>的數學核心是卷積運算，它提取局部特徵，通過非線性激活和池化進一步濃縮信息。</a:t>
            </a:r>
            <a:endParaRPr lang="en-US" altLang="zh-TW" dirty="0" smtClean="0"/>
          </a:p>
          <a:p>
            <a:r>
              <a:rPr lang="en-US" altLang="zh-TW" dirty="0" smtClean="0"/>
              <a:t>\xi = </a:t>
            </a:r>
            <a:r>
              <a:rPr lang="en-US" altLang="zh-TW" dirty="0" err="1" smtClean="0"/>
              <a:t>ksee</a:t>
            </a:r>
            <a:endParaRPr lang="zh-TW" altLang="en-US" dirty="0"/>
          </a:p>
        </p:txBody>
      </p:sp>
    </p:spTree>
    <p:extLst>
      <p:ext uri="{BB962C8B-B14F-4D97-AF65-F5344CB8AC3E}">
        <p14:creationId xmlns:p14="http://schemas.microsoft.com/office/powerpoint/2010/main" val="539632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en-US" altLang="zh-TW" dirty="0" smtClean="0"/>
              <a:t>CNN </a:t>
            </a:r>
            <a:r>
              <a:rPr lang="zh-TW" altLang="en-US" dirty="0" smtClean="0"/>
              <a:t>的數學核心是卷積運算，它提取局部特徵，通過非線性激活和池化進一步濃縮信息。</a:t>
            </a:r>
            <a:endParaRPr lang="en-US" altLang="zh-TW" dirty="0" smtClean="0"/>
          </a:p>
          <a:p>
            <a:r>
              <a:rPr lang="en-US" altLang="zh-TW" dirty="0" smtClean="0"/>
              <a:t>\xi = </a:t>
            </a:r>
            <a:r>
              <a:rPr lang="en-US" altLang="zh-TW" dirty="0" err="1" smtClean="0"/>
              <a:t>ksee</a:t>
            </a:r>
            <a:endParaRPr lang="zh-TW" altLang="en-US" dirty="0"/>
          </a:p>
        </p:txBody>
      </p:sp>
    </p:spTree>
    <p:extLst>
      <p:ext uri="{BB962C8B-B14F-4D97-AF65-F5344CB8AC3E}">
        <p14:creationId xmlns:p14="http://schemas.microsoft.com/office/powerpoint/2010/main" val="18699892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en-US" altLang="zh-TW" dirty="0" smtClean="0"/>
              <a:t>Mean square error </a:t>
            </a:r>
          </a:p>
          <a:p>
            <a:r>
              <a:rPr lang="zh-TW" altLang="en-US" dirty="0" smtClean="0"/>
              <a:t>（經驗概率分佈）是基於觀察到的數據來估計隨機變量的概率分佈，而是直接使用數據來構建分佈模型。</a:t>
            </a:r>
            <a:endParaRPr lang="zh-TW" altLang="en-US" dirty="0"/>
          </a:p>
        </p:txBody>
      </p:sp>
    </p:spTree>
    <p:extLst>
      <p:ext uri="{BB962C8B-B14F-4D97-AF65-F5344CB8AC3E}">
        <p14:creationId xmlns:p14="http://schemas.microsoft.com/office/powerpoint/2010/main" val="270898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43859" y="1172225"/>
            <a:ext cx="6770700" cy="20526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43853" y="3261775"/>
            <a:ext cx="6770700" cy="557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6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0"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body" idx="1"/>
          </p:nvPr>
        </p:nvSpPr>
        <p:spPr>
          <a:xfrm>
            <a:off x="713226" y="1152475"/>
            <a:ext cx="7717500" cy="3416400"/>
          </a:xfrm>
          <a:prstGeom prst="rect">
            <a:avLst/>
          </a:prstGeom>
        </p:spPr>
        <p:txBody>
          <a:bodyPr spcFirstLastPara="1" wrap="square" lIns="91425" tIns="91425" rIns="91425" bIns="91425" anchor="t" anchorCtr="0">
            <a:noAutofit/>
          </a:bodyPr>
          <a:lstStyle>
            <a:lvl1pPr marL="457189" lvl="0" indent="-317492">
              <a:spcBef>
                <a:spcPts val="0"/>
              </a:spcBef>
              <a:spcAft>
                <a:spcPts val="0"/>
              </a:spcAft>
              <a:buSzPts val="1400"/>
              <a:buFont typeface="Barlow"/>
              <a:buChar char="●"/>
              <a:defRPr sz="1200"/>
            </a:lvl1pPr>
            <a:lvl2pPr marL="914377" lvl="1" indent="-317492">
              <a:spcBef>
                <a:spcPts val="1600"/>
              </a:spcBef>
              <a:spcAft>
                <a:spcPts val="0"/>
              </a:spcAft>
              <a:buSzPts val="1400"/>
              <a:buFont typeface="Barlow"/>
              <a:buChar char="○"/>
              <a:defRPr sz="1200"/>
            </a:lvl2pPr>
            <a:lvl3pPr marL="1371566" lvl="2" indent="-317492">
              <a:spcBef>
                <a:spcPts val="1600"/>
              </a:spcBef>
              <a:spcAft>
                <a:spcPts val="0"/>
              </a:spcAft>
              <a:buClr>
                <a:schemeClr val="lt1"/>
              </a:buClr>
              <a:buSzPts val="1400"/>
              <a:buFont typeface="Barlow"/>
              <a:buChar char="■"/>
              <a:defRPr/>
            </a:lvl3pPr>
            <a:lvl4pPr marL="1828754" lvl="3" indent="-317492">
              <a:spcBef>
                <a:spcPts val="1600"/>
              </a:spcBef>
              <a:spcAft>
                <a:spcPts val="0"/>
              </a:spcAft>
              <a:buClr>
                <a:schemeClr val="lt1"/>
              </a:buClr>
              <a:buSzPts val="1400"/>
              <a:buFont typeface="Barlow"/>
              <a:buChar char="●"/>
              <a:defRPr/>
            </a:lvl4pPr>
            <a:lvl5pPr marL="2285943" lvl="4" indent="-317492">
              <a:spcBef>
                <a:spcPts val="1600"/>
              </a:spcBef>
              <a:spcAft>
                <a:spcPts val="0"/>
              </a:spcAft>
              <a:buClr>
                <a:schemeClr val="lt1"/>
              </a:buClr>
              <a:buSzPts val="1400"/>
              <a:buFont typeface="Barlow"/>
              <a:buChar char="○"/>
              <a:defRPr/>
            </a:lvl5pPr>
            <a:lvl6pPr marL="2743131" lvl="5" indent="-317492">
              <a:spcBef>
                <a:spcPts val="1600"/>
              </a:spcBef>
              <a:spcAft>
                <a:spcPts val="0"/>
              </a:spcAft>
              <a:buClr>
                <a:schemeClr val="lt1"/>
              </a:buClr>
              <a:buSzPts val="1400"/>
              <a:buFont typeface="Barlow"/>
              <a:buChar char="■"/>
              <a:defRPr/>
            </a:lvl6pPr>
            <a:lvl7pPr marL="3200320" lvl="6" indent="-317492">
              <a:spcBef>
                <a:spcPts val="1600"/>
              </a:spcBef>
              <a:spcAft>
                <a:spcPts val="0"/>
              </a:spcAft>
              <a:buClr>
                <a:schemeClr val="lt1"/>
              </a:buClr>
              <a:buSzPts val="1400"/>
              <a:buFont typeface="Barlow"/>
              <a:buChar char="●"/>
              <a:defRPr/>
            </a:lvl7pPr>
            <a:lvl8pPr marL="3657509" lvl="7" indent="-317492">
              <a:spcBef>
                <a:spcPts val="1600"/>
              </a:spcBef>
              <a:spcAft>
                <a:spcPts val="0"/>
              </a:spcAft>
              <a:buClr>
                <a:schemeClr val="lt1"/>
              </a:buClr>
              <a:buSzPts val="1400"/>
              <a:buFont typeface="Barlow"/>
              <a:buChar char="○"/>
              <a:defRPr/>
            </a:lvl8pPr>
            <a:lvl9pPr marL="4114697" lvl="8" indent="-317492">
              <a:spcBef>
                <a:spcPts val="1600"/>
              </a:spcBef>
              <a:spcAft>
                <a:spcPts val="1600"/>
              </a:spcAft>
              <a:buClr>
                <a:schemeClr val="lt1"/>
              </a:buClr>
              <a:buSzPts val="1400"/>
              <a:buFont typeface="Barlow"/>
              <a:buChar char="■"/>
              <a:defRPr/>
            </a:lvl9pPr>
          </a:lstStyle>
          <a:p>
            <a:endParaRPr/>
          </a:p>
        </p:txBody>
      </p:sp>
      <p:sp>
        <p:nvSpPr>
          <p:cNvPr id="20" name="Google Shape;20;p4"/>
          <p:cNvSpPr txBox="1">
            <a:spLocks noGrp="1"/>
          </p:cNvSpPr>
          <p:nvPr>
            <p:ph type="title"/>
          </p:nvPr>
        </p:nvSpPr>
        <p:spPr>
          <a:xfrm>
            <a:off x="713226" y="384048"/>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713225" y="1170000"/>
            <a:ext cx="5533200" cy="28035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4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9" name="Google Shape;39;p8"/>
          <p:cNvSpPr txBox="1">
            <a:spLocks noGrp="1"/>
          </p:cNvSpPr>
          <p:nvPr>
            <p:ph type="sldNum" idx="12"/>
          </p:nvPr>
        </p:nvSpPr>
        <p:spPr>
          <a:xfrm>
            <a:off x="8472459"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solidFill>
                <a:schemeClr val="dk1"/>
              </a:solidFill>
            </a:endParaRPr>
          </a:p>
        </p:txBody>
      </p:sp>
      <p:sp>
        <p:nvSpPr>
          <p:cNvPr id="40" name="Google Shape;40;p8"/>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 name="Google Shape;41;p8"/>
          <p:cNvSpPr/>
          <p:nvPr/>
        </p:nvSpPr>
        <p:spPr>
          <a:xfrm>
            <a:off x="7951325" y="2571750"/>
            <a:ext cx="1216200" cy="134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8" r:id="rId4"/>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tags" Target="../tags/tag24.xml"/><Relationship Id="rId13" Type="http://schemas.openxmlformats.org/officeDocument/2006/relationships/image" Target="../media/image23.png"/><Relationship Id="rId18" Type="http://schemas.openxmlformats.org/officeDocument/2006/relationships/image" Target="../media/image28.png"/><Relationship Id="rId3" Type="http://schemas.openxmlformats.org/officeDocument/2006/relationships/tags" Target="../tags/tag19.xml"/><Relationship Id="rId7" Type="http://schemas.openxmlformats.org/officeDocument/2006/relationships/tags" Target="../tags/tag23.xml"/><Relationship Id="rId12" Type="http://schemas.openxmlformats.org/officeDocument/2006/relationships/image" Target="../media/image22.png"/><Relationship Id="rId17" Type="http://schemas.openxmlformats.org/officeDocument/2006/relationships/image" Target="../media/image27.png"/><Relationship Id="rId2" Type="http://schemas.openxmlformats.org/officeDocument/2006/relationships/tags" Target="../tags/tag18.xml"/><Relationship Id="rId16" Type="http://schemas.openxmlformats.org/officeDocument/2006/relationships/image" Target="../media/image26.png"/><Relationship Id="rId1" Type="http://schemas.openxmlformats.org/officeDocument/2006/relationships/tags" Target="../tags/tag17.xml"/><Relationship Id="rId6" Type="http://schemas.openxmlformats.org/officeDocument/2006/relationships/tags" Target="../tags/tag22.xml"/><Relationship Id="rId11" Type="http://schemas.openxmlformats.org/officeDocument/2006/relationships/image" Target="../media/image20.png"/><Relationship Id="rId5" Type="http://schemas.openxmlformats.org/officeDocument/2006/relationships/tags" Target="../tags/tag21.xml"/><Relationship Id="rId15" Type="http://schemas.openxmlformats.org/officeDocument/2006/relationships/image" Target="../media/image25.png"/><Relationship Id="rId10" Type="http://schemas.openxmlformats.org/officeDocument/2006/relationships/notesSlide" Target="../notesSlides/notesSlide8.xml"/><Relationship Id="rId19" Type="http://schemas.openxmlformats.org/officeDocument/2006/relationships/image" Target="../media/image29.png"/><Relationship Id="rId4" Type="http://schemas.openxmlformats.org/officeDocument/2006/relationships/tags" Target="../tags/tag20.xml"/><Relationship Id="rId9" Type="http://schemas.openxmlformats.org/officeDocument/2006/relationships/slideLayout" Target="../slideLayouts/slideLayout2.xml"/><Relationship Id="rId14" Type="http://schemas.openxmlformats.org/officeDocument/2006/relationships/image" Target="../media/image24.png"/></Relationships>
</file>

<file path=ppt/slides/_rels/slide11.xml.rels><?xml version="1.0" encoding="UTF-8" standalone="yes"?>
<Relationships xmlns="http://schemas.openxmlformats.org/package/2006/relationships"><Relationship Id="rId8" Type="http://schemas.openxmlformats.org/officeDocument/2006/relationships/tags" Target="../tags/tag32.xml"/><Relationship Id="rId13" Type="http://schemas.openxmlformats.org/officeDocument/2006/relationships/tags" Target="../tags/tag37.xml"/><Relationship Id="rId18" Type="http://schemas.openxmlformats.org/officeDocument/2006/relationships/notesSlide" Target="../notesSlides/notesSlide9.xml"/><Relationship Id="rId26" Type="http://schemas.openxmlformats.org/officeDocument/2006/relationships/image" Target="../media/image37.png"/><Relationship Id="rId3" Type="http://schemas.openxmlformats.org/officeDocument/2006/relationships/tags" Target="../tags/tag27.xml"/><Relationship Id="rId21" Type="http://schemas.openxmlformats.org/officeDocument/2006/relationships/image" Target="../media/image32.png"/><Relationship Id="rId7" Type="http://schemas.openxmlformats.org/officeDocument/2006/relationships/tags" Target="../tags/tag31.xml"/><Relationship Id="rId12" Type="http://schemas.openxmlformats.org/officeDocument/2006/relationships/tags" Target="../tags/tag36.xml"/><Relationship Id="rId17" Type="http://schemas.openxmlformats.org/officeDocument/2006/relationships/slideLayout" Target="../slideLayouts/slideLayout2.xml"/><Relationship Id="rId25" Type="http://schemas.openxmlformats.org/officeDocument/2006/relationships/image" Target="../media/image36.png"/><Relationship Id="rId2" Type="http://schemas.openxmlformats.org/officeDocument/2006/relationships/tags" Target="../tags/tag26.xml"/><Relationship Id="rId16" Type="http://schemas.openxmlformats.org/officeDocument/2006/relationships/tags" Target="../tags/tag40.xml"/><Relationship Id="rId20" Type="http://schemas.openxmlformats.org/officeDocument/2006/relationships/image" Target="../media/image31.png"/><Relationship Id="rId29" Type="http://schemas.openxmlformats.org/officeDocument/2006/relationships/image" Target="../media/image40.png"/><Relationship Id="rId1" Type="http://schemas.openxmlformats.org/officeDocument/2006/relationships/tags" Target="../tags/tag25.xml"/><Relationship Id="rId6" Type="http://schemas.openxmlformats.org/officeDocument/2006/relationships/tags" Target="../tags/tag30.xml"/><Relationship Id="rId11" Type="http://schemas.openxmlformats.org/officeDocument/2006/relationships/tags" Target="../tags/tag35.xml"/><Relationship Id="rId24" Type="http://schemas.openxmlformats.org/officeDocument/2006/relationships/image" Target="../media/image35.png"/><Relationship Id="rId32" Type="http://schemas.openxmlformats.org/officeDocument/2006/relationships/image" Target="../media/image43.png"/><Relationship Id="rId5" Type="http://schemas.openxmlformats.org/officeDocument/2006/relationships/tags" Target="../tags/tag29.xml"/><Relationship Id="rId15" Type="http://schemas.openxmlformats.org/officeDocument/2006/relationships/tags" Target="../tags/tag39.xml"/><Relationship Id="rId23" Type="http://schemas.openxmlformats.org/officeDocument/2006/relationships/image" Target="../media/image34.png"/><Relationship Id="rId28" Type="http://schemas.openxmlformats.org/officeDocument/2006/relationships/image" Target="../media/image39.png"/><Relationship Id="rId10" Type="http://schemas.openxmlformats.org/officeDocument/2006/relationships/tags" Target="../tags/tag34.xml"/><Relationship Id="rId19" Type="http://schemas.openxmlformats.org/officeDocument/2006/relationships/image" Target="../media/image30.png"/><Relationship Id="rId31" Type="http://schemas.openxmlformats.org/officeDocument/2006/relationships/image" Target="../media/image42.png"/><Relationship Id="rId4" Type="http://schemas.openxmlformats.org/officeDocument/2006/relationships/tags" Target="../tags/tag28.xml"/><Relationship Id="rId9" Type="http://schemas.openxmlformats.org/officeDocument/2006/relationships/tags" Target="../tags/tag33.xml"/><Relationship Id="rId14" Type="http://schemas.openxmlformats.org/officeDocument/2006/relationships/tags" Target="../tags/tag38.xml"/><Relationship Id="rId22" Type="http://schemas.openxmlformats.org/officeDocument/2006/relationships/image" Target="../media/image33.png"/><Relationship Id="rId27" Type="http://schemas.openxmlformats.org/officeDocument/2006/relationships/image" Target="../media/image38.png"/><Relationship Id="rId30" Type="http://schemas.openxmlformats.org/officeDocument/2006/relationships/image" Target="../media/image41.png"/></Relationships>
</file>

<file path=ppt/slides/_rels/slide12.xml.rels><?xml version="1.0" encoding="UTF-8" standalone="yes"?>
<Relationships xmlns="http://schemas.openxmlformats.org/package/2006/relationships"><Relationship Id="rId13" Type="http://schemas.openxmlformats.org/officeDocument/2006/relationships/tags" Target="../tags/tag53.xml"/><Relationship Id="rId18" Type="http://schemas.openxmlformats.org/officeDocument/2006/relationships/tags" Target="../tags/tag58.xml"/><Relationship Id="rId26" Type="http://schemas.openxmlformats.org/officeDocument/2006/relationships/image" Target="../media/image35.png"/><Relationship Id="rId21" Type="http://schemas.openxmlformats.org/officeDocument/2006/relationships/notesSlide" Target="../notesSlides/notesSlide10.xml"/><Relationship Id="rId34" Type="http://schemas.openxmlformats.org/officeDocument/2006/relationships/image" Target="../media/image46.png"/><Relationship Id="rId7" Type="http://schemas.openxmlformats.org/officeDocument/2006/relationships/tags" Target="../tags/tag47.xml"/><Relationship Id="rId12" Type="http://schemas.openxmlformats.org/officeDocument/2006/relationships/tags" Target="../tags/tag52.xml"/><Relationship Id="rId17" Type="http://schemas.openxmlformats.org/officeDocument/2006/relationships/tags" Target="../tags/tag57.xml"/><Relationship Id="rId25" Type="http://schemas.openxmlformats.org/officeDocument/2006/relationships/image" Target="../media/image34.png"/><Relationship Id="rId33" Type="http://schemas.openxmlformats.org/officeDocument/2006/relationships/image" Target="../media/image42.png"/><Relationship Id="rId38" Type="http://schemas.openxmlformats.org/officeDocument/2006/relationships/image" Target="../media/image50.png"/><Relationship Id="rId2" Type="http://schemas.openxmlformats.org/officeDocument/2006/relationships/tags" Target="../tags/tag42.xml"/><Relationship Id="rId16" Type="http://schemas.openxmlformats.org/officeDocument/2006/relationships/tags" Target="../tags/tag56.xml"/><Relationship Id="rId20" Type="http://schemas.openxmlformats.org/officeDocument/2006/relationships/slideLayout" Target="../slideLayouts/slideLayout2.xml"/><Relationship Id="rId29" Type="http://schemas.openxmlformats.org/officeDocument/2006/relationships/image" Target="../media/image38.png"/><Relationship Id="rId1" Type="http://schemas.openxmlformats.org/officeDocument/2006/relationships/tags" Target="../tags/tag41.xml"/><Relationship Id="rId6" Type="http://schemas.openxmlformats.org/officeDocument/2006/relationships/tags" Target="../tags/tag46.xml"/><Relationship Id="rId11" Type="http://schemas.openxmlformats.org/officeDocument/2006/relationships/tags" Target="../tags/tag51.xml"/><Relationship Id="rId24" Type="http://schemas.openxmlformats.org/officeDocument/2006/relationships/image" Target="../media/image33.png"/><Relationship Id="rId32" Type="http://schemas.openxmlformats.org/officeDocument/2006/relationships/image" Target="../media/image45.png"/><Relationship Id="rId37" Type="http://schemas.openxmlformats.org/officeDocument/2006/relationships/image" Target="../media/image49.png"/><Relationship Id="rId5" Type="http://schemas.openxmlformats.org/officeDocument/2006/relationships/tags" Target="../tags/tag45.xml"/><Relationship Id="rId15" Type="http://schemas.openxmlformats.org/officeDocument/2006/relationships/tags" Target="../tags/tag55.xml"/><Relationship Id="rId23" Type="http://schemas.openxmlformats.org/officeDocument/2006/relationships/image" Target="../media/image44.png"/><Relationship Id="rId28" Type="http://schemas.openxmlformats.org/officeDocument/2006/relationships/image" Target="../media/image37.png"/><Relationship Id="rId36" Type="http://schemas.openxmlformats.org/officeDocument/2006/relationships/image" Target="../media/image48.png"/><Relationship Id="rId10" Type="http://schemas.openxmlformats.org/officeDocument/2006/relationships/tags" Target="../tags/tag50.xml"/><Relationship Id="rId19" Type="http://schemas.openxmlformats.org/officeDocument/2006/relationships/tags" Target="../tags/tag59.xml"/><Relationship Id="rId31" Type="http://schemas.openxmlformats.org/officeDocument/2006/relationships/image" Target="../media/image40.png"/><Relationship Id="rId4" Type="http://schemas.openxmlformats.org/officeDocument/2006/relationships/tags" Target="../tags/tag44.xml"/><Relationship Id="rId9" Type="http://schemas.openxmlformats.org/officeDocument/2006/relationships/tags" Target="../tags/tag49.xml"/><Relationship Id="rId14" Type="http://schemas.openxmlformats.org/officeDocument/2006/relationships/tags" Target="../tags/tag54.xml"/><Relationship Id="rId22" Type="http://schemas.openxmlformats.org/officeDocument/2006/relationships/image" Target="../media/image31.png"/><Relationship Id="rId27" Type="http://schemas.openxmlformats.org/officeDocument/2006/relationships/image" Target="../media/image36.png"/><Relationship Id="rId30" Type="http://schemas.openxmlformats.org/officeDocument/2006/relationships/image" Target="../media/image39.png"/><Relationship Id="rId35" Type="http://schemas.openxmlformats.org/officeDocument/2006/relationships/image" Target="../media/image47.png"/><Relationship Id="rId8" Type="http://schemas.openxmlformats.org/officeDocument/2006/relationships/tags" Target="../tags/tag48.xml"/><Relationship Id="rId3" Type="http://schemas.openxmlformats.org/officeDocument/2006/relationships/tags" Target="../tags/tag43.xml"/></Relationships>
</file>

<file path=ppt/slides/_rels/slide13.xml.rels><?xml version="1.0" encoding="UTF-8" standalone="yes"?>
<Relationships xmlns="http://schemas.openxmlformats.org/package/2006/relationships"><Relationship Id="rId13" Type="http://schemas.openxmlformats.org/officeDocument/2006/relationships/tags" Target="../tags/tag72.xml"/><Relationship Id="rId18" Type="http://schemas.openxmlformats.org/officeDocument/2006/relationships/tags" Target="../tags/tag77.xml"/><Relationship Id="rId26" Type="http://schemas.openxmlformats.org/officeDocument/2006/relationships/image" Target="../media/image35.png"/><Relationship Id="rId21" Type="http://schemas.openxmlformats.org/officeDocument/2006/relationships/notesSlide" Target="../notesSlides/notesSlide11.xml"/><Relationship Id="rId34" Type="http://schemas.openxmlformats.org/officeDocument/2006/relationships/image" Target="../media/image47.png"/><Relationship Id="rId7" Type="http://schemas.openxmlformats.org/officeDocument/2006/relationships/tags" Target="../tags/tag66.xml"/><Relationship Id="rId12" Type="http://schemas.openxmlformats.org/officeDocument/2006/relationships/tags" Target="../tags/tag71.xml"/><Relationship Id="rId17" Type="http://schemas.openxmlformats.org/officeDocument/2006/relationships/tags" Target="../tags/tag76.xml"/><Relationship Id="rId25" Type="http://schemas.openxmlformats.org/officeDocument/2006/relationships/image" Target="../media/image34.png"/><Relationship Id="rId33" Type="http://schemas.openxmlformats.org/officeDocument/2006/relationships/image" Target="../media/image42.png"/><Relationship Id="rId38" Type="http://schemas.openxmlformats.org/officeDocument/2006/relationships/image" Target="../media/image50.png"/><Relationship Id="rId2" Type="http://schemas.openxmlformats.org/officeDocument/2006/relationships/tags" Target="../tags/tag61.xml"/><Relationship Id="rId16" Type="http://schemas.openxmlformats.org/officeDocument/2006/relationships/tags" Target="../tags/tag75.xml"/><Relationship Id="rId20" Type="http://schemas.openxmlformats.org/officeDocument/2006/relationships/slideLayout" Target="../slideLayouts/slideLayout2.xml"/><Relationship Id="rId29" Type="http://schemas.openxmlformats.org/officeDocument/2006/relationships/image" Target="../media/image38.png"/><Relationship Id="rId1" Type="http://schemas.openxmlformats.org/officeDocument/2006/relationships/tags" Target="../tags/tag60.xml"/><Relationship Id="rId6" Type="http://schemas.openxmlformats.org/officeDocument/2006/relationships/tags" Target="../tags/tag65.xml"/><Relationship Id="rId11" Type="http://schemas.openxmlformats.org/officeDocument/2006/relationships/tags" Target="../tags/tag70.xml"/><Relationship Id="rId24" Type="http://schemas.openxmlformats.org/officeDocument/2006/relationships/image" Target="../media/image33.png"/><Relationship Id="rId32" Type="http://schemas.openxmlformats.org/officeDocument/2006/relationships/image" Target="../media/image45.png"/><Relationship Id="rId37" Type="http://schemas.openxmlformats.org/officeDocument/2006/relationships/image" Target="../media/image52.png"/><Relationship Id="rId5" Type="http://schemas.openxmlformats.org/officeDocument/2006/relationships/tags" Target="../tags/tag64.xml"/><Relationship Id="rId15" Type="http://schemas.openxmlformats.org/officeDocument/2006/relationships/tags" Target="../tags/tag74.xml"/><Relationship Id="rId23" Type="http://schemas.openxmlformats.org/officeDocument/2006/relationships/image" Target="../media/image44.png"/><Relationship Id="rId28" Type="http://schemas.openxmlformats.org/officeDocument/2006/relationships/image" Target="../media/image37.png"/><Relationship Id="rId36" Type="http://schemas.openxmlformats.org/officeDocument/2006/relationships/image" Target="../media/image51.png"/><Relationship Id="rId10" Type="http://schemas.openxmlformats.org/officeDocument/2006/relationships/tags" Target="../tags/tag69.xml"/><Relationship Id="rId19" Type="http://schemas.openxmlformats.org/officeDocument/2006/relationships/tags" Target="../tags/tag78.xml"/><Relationship Id="rId31" Type="http://schemas.openxmlformats.org/officeDocument/2006/relationships/image" Target="../media/image40.png"/><Relationship Id="rId4" Type="http://schemas.openxmlformats.org/officeDocument/2006/relationships/tags" Target="../tags/tag63.xml"/><Relationship Id="rId9" Type="http://schemas.openxmlformats.org/officeDocument/2006/relationships/tags" Target="../tags/tag68.xml"/><Relationship Id="rId14" Type="http://schemas.openxmlformats.org/officeDocument/2006/relationships/tags" Target="../tags/tag73.xml"/><Relationship Id="rId22" Type="http://schemas.openxmlformats.org/officeDocument/2006/relationships/image" Target="../media/image31.png"/><Relationship Id="rId27" Type="http://schemas.openxmlformats.org/officeDocument/2006/relationships/image" Target="../media/image36.png"/><Relationship Id="rId30" Type="http://schemas.openxmlformats.org/officeDocument/2006/relationships/image" Target="../media/image39.png"/><Relationship Id="rId35" Type="http://schemas.openxmlformats.org/officeDocument/2006/relationships/image" Target="../media/image48.png"/><Relationship Id="rId8" Type="http://schemas.openxmlformats.org/officeDocument/2006/relationships/tags" Target="../tags/tag67.xml"/><Relationship Id="rId3" Type="http://schemas.openxmlformats.org/officeDocument/2006/relationships/tags" Target="../tags/tag6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79.xml"/><Relationship Id="rId4" Type="http://schemas.openxmlformats.org/officeDocument/2006/relationships/image" Target="../media/image53.png"/></Relationships>
</file>

<file path=ppt/slides/_rels/slide15.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8.png"/><Relationship Id="rId3" Type="http://schemas.openxmlformats.org/officeDocument/2006/relationships/tags" Target="../tags/tag82.xml"/><Relationship Id="rId7" Type="http://schemas.openxmlformats.org/officeDocument/2006/relationships/notesSlide" Target="../notesSlides/notesSlide13.xml"/><Relationship Id="rId12" Type="http://schemas.openxmlformats.org/officeDocument/2006/relationships/image" Target="../media/image57.png"/><Relationship Id="rId2" Type="http://schemas.openxmlformats.org/officeDocument/2006/relationships/tags" Target="../tags/tag81.xml"/><Relationship Id="rId1" Type="http://schemas.openxmlformats.org/officeDocument/2006/relationships/tags" Target="../tags/tag80.xml"/><Relationship Id="rId6" Type="http://schemas.openxmlformats.org/officeDocument/2006/relationships/slideLayout" Target="../slideLayouts/slideLayout2.xml"/><Relationship Id="rId11" Type="http://schemas.openxmlformats.org/officeDocument/2006/relationships/image" Target="../media/image56.png"/><Relationship Id="rId5" Type="http://schemas.openxmlformats.org/officeDocument/2006/relationships/tags" Target="../tags/tag84.xml"/><Relationship Id="rId10" Type="http://schemas.openxmlformats.org/officeDocument/2006/relationships/image" Target="../media/image45.png"/><Relationship Id="rId4" Type="http://schemas.openxmlformats.org/officeDocument/2006/relationships/tags" Target="../tags/tag83.xml"/><Relationship Id="rId9" Type="http://schemas.openxmlformats.org/officeDocument/2006/relationships/image" Target="../media/image55.png"/></Relationships>
</file>

<file path=ppt/slides/_rels/slide16.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1.png"/><Relationship Id="rId3" Type="http://schemas.openxmlformats.org/officeDocument/2006/relationships/tags" Target="../tags/tag87.xml"/><Relationship Id="rId7" Type="http://schemas.openxmlformats.org/officeDocument/2006/relationships/notesSlide" Target="../notesSlides/notesSlide14.xml"/><Relationship Id="rId12" Type="http://schemas.openxmlformats.org/officeDocument/2006/relationships/image" Target="../media/image60.png"/><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slideLayout" Target="../slideLayouts/slideLayout2.xml"/><Relationship Id="rId11" Type="http://schemas.openxmlformats.org/officeDocument/2006/relationships/image" Target="../media/image56.png"/><Relationship Id="rId5" Type="http://schemas.openxmlformats.org/officeDocument/2006/relationships/tags" Target="../tags/tag89.xml"/><Relationship Id="rId10" Type="http://schemas.openxmlformats.org/officeDocument/2006/relationships/image" Target="../media/image45.png"/><Relationship Id="rId4" Type="http://schemas.openxmlformats.org/officeDocument/2006/relationships/tags" Target="../tags/tag88.xml"/><Relationship Id="rId9" Type="http://schemas.openxmlformats.org/officeDocument/2006/relationships/image" Target="../media/image54.png"/></Relationships>
</file>

<file path=ppt/slides/_rels/slide17.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tags" Target="../tags/tag92.xml"/><Relationship Id="rId7" Type="http://schemas.openxmlformats.org/officeDocument/2006/relationships/image" Target="../media/image54.png"/><Relationship Id="rId2" Type="http://schemas.openxmlformats.org/officeDocument/2006/relationships/tags" Target="../tags/tag91.xml"/><Relationship Id="rId1" Type="http://schemas.openxmlformats.org/officeDocument/2006/relationships/tags" Target="../tags/tag90.xml"/><Relationship Id="rId6" Type="http://schemas.openxmlformats.org/officeDocument/2006/relationships/notesSlide" Target="../notesSlides/notesSlide15.xml"/><Relationship Id="rId11" Type="http://schemas.openxmlformats.org/officeDocument/2006/relationships/image" Target="../media/image65.png"/><Relationship Id="rId5" Type="http://schemas.openxmlformats.org/officeDocument/2006/relationships/slideLayout" Target="../slideLayouts/slideLayout2.xml"/><Relationship Id="rId10" Type="http://schemas.openxmlformats.org/officeDocument/2006/relationships/image" Target="../media/image64.png"/><Relationship Id="rId4" Type="http://schemas.openxmlformats.org/officeDocument/2006/relationships/tags" Target="../tags/tag93.xml"/><Relationship Id="rId9" Type="http://schemas.openxmlformats.org/officeDocument/2006/relationships/image" Target="../media/image63.png"/></Relationships>
</file>

<file path=ppt/slides/_rels/slide18.xml.rels><?xml version="1.0" encoding="UTF-8" standalone="yes"?>
<Relationships xmlns="http://schemas.openxmlformats.org/package/2006/relationships"><Relationship Id="rId8" Type="http://schemas.openxmlformats.org/officeDocument/2006/relationships/image" Target="../media/image67.png"/><Relationship Id="rId3" Type="http://schemas.openxmlformats.org/officeDocument/2006/relationships/tags" Target="../tags/tag96.xml"/><Relationship Id="rId7" Type="http://schemas.openxmlformats.org/officeDocument/2006/relationships/image" Target="../media/image66.png"/><Relationship Id="rId2" Type="http://schemas.openxmlformats.org/officeDocument/2006/relationships/tags" Target="../tags/tag95.xml"/><Relationship Id="rId1" Type="http://schemas.openxmlformats.org/officeDocument/2006/relationships/tags" Target="../tags/tag94.xml"/><Relationship Id="rId6" Type="http://schemas.openxmlformats.org/officeDocument/2006/relationships/image" Target="../media/image54.png"/><Relationship Id="rId5" Type="http://schemas.openxmlformats.org/officeDocument/2006/relationships/notesSlide" Target="../notesSlides/notesSlide16.xml"/><Relationship Id="rId4" Type="http://schemas.openxmlformats.org/officeDocument/2006/relationships/slideLayout" Target="../slideLayouts/slideLayout2.xml"/><Relationship Id="rId9" Type="http://schemas.openxmlformats.org/officeDocument/2006/relationships/image" Target="../media/image68.png"/></Relationships>
</file>

<file path=ppt/slides/_rels/slide19.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tags" Target="../tags/tag99.xml"/><Relationship Id="rId7" Type="http://schemas.openxmlformats.org/officeDocument/2006/relationships/image" Target="../media/image54.png"/><Relationship Id="rId12" Type="http://schemas.openxmlformats.org/officeDocument/2006/relationships/image" Target="../media/image64.png"/><Relationship Id="rId2" Type="http://schemas.openxmlformats.org/officeDocument/2006/relationships/tags" Target="../tags/tag98.xml"/><Relationship Id="rId1" Type="http://schemas.openxmlformats.org/officeDocument/2006/relationships/tags" Target="../tags/tag97.xml"/><Relationship Id="rId6" Type="http://schemas.openxmlformats.org/officeDocument/2006/relationships/notesSlide" Target="../notesSlides/notesSlide17.xml"/><Relationship Id="rId11" Type="http://schemas.openxmlformats.org/officeDocument/2006/relationships/image" Target="../media/image63.png"/><Relationship Id="rId5" Type="http://schemas.openxmlformats.org/officeDocument/2006/relationships/slideLayout" Target="../slideLayouts/slideLayout2.xml"/><Relationship Id="rId10" Type="http://schemas.openxmlformats.org/officeDocument/2006/relationships/image" Target="../media/image71.png"/><Relationship Id="rId4" Type="http://schemas.openxmlformats.org/officeDocument/2006/relationships/tags" Target="../tags/tag100.xml"/><Relationship Id="rId9" Type="http://schemas.openxmlformats.org/officeDocument/2006/relationships/image" Target="../media/image70.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13" Type="http://schemas.openxmlformats.org/officeDocument/2006/relationships/tags" Target="../tags/tag113.xml"/><Relationship Id="rId18" Type="http://schemas.openxmlformats.org/officeDocument/2006/relationships/tags" Target="../tags/tag118.xml"/><Relationship Id="rId26" Type="http://schemas.openxmlformats.org/officeDocument/2006/relationships/slideLayout" Target="../slideLayouts/slideLayout2.xml"/><Relationship Id="rId39" Type="http://schemas.openxmlformats.org/officeDocument/2006/relationships/image" Target="../media/image74.png"/><Relationship Id="rId21" Type="http://schemas.openxmlformats.org/officeDocument/2006/relationships/tags" Target="../tags/tag121.xml"/><Relationship Id="rId34" Type="http://schemas.openxmlformats.org/officeDocument/2006/relationships/image" Target="../media/image37.png"/><Relationship Id="rId7" Type="http://schemas.openxmlformats.org/officeDocument/2006/relationships/tags" Target="../tags/tag107.xml"/><Relationship Id="rId12" Type="http://schemas.openxmlformats.org/officeDocument/2006/relationships/tags" Target="../tags/tag112.xml"/><Relationship Id="rId17" Type="http://schemas.openxmlformats.org/officeDocument/2006/relationships/tags" Target="../tags/tag117.xml"/><Relationship Id="rId25" Type="http://schemas.openxmlformats.org/officeDocument/2006/relationships/tags" Target="../tags/tag125.xml"/><Relationship Id="rId33" Type="http://schemas.openxmlformats.org/officeDocument/2006/relationships/image" Target="../media/image36.png"/><Relationship Id="rId38" Type="http://schemas.openxmlformats.org/officeDocument/2006/relationships/image" Target="../media/image73.png"/><Relationship Id="rId2" Type="http://schemas.openxmlformats.org/officeDocument/2006/relationships/tags" Target="../tags/tag102.xml"/><Relationship Id="rId16" Type="http://schemas.openxmlformats.org/officeDocument/2006/relationships/tags" Target="../tags/tag116.xml"/><Relationship Id="rId20" Type="http://schemas.openxmlformats.org/officeDocument/2006/relationships/tags" Target="../tags/tag120.xml"/><Relationship Id="rId29" Type="http://schemas.openxmlformats.org/officeDocument/2006/relationships/image" Target="../media/image72.png"/><Relationship Id="rId1" Type="http://schemas.openxmlformats.org/officeDocument/2006/relationships/tags" Target="../tags/tag101.xml"/><Relationship Id="rId6" Type="http://schemas.openxmlformats.org/officeDocument/2006/relationships/tags" Target="../tags/tag106.xml"/><Relationship Id="rId11" Type="http://schemas.openxmlformats.org/officeDocument/2006/relationships/tags" Target="../tags/tag111.xml"/><Relationship Id="rId24" Type="http://schemas.openxmlformats.org/officeDocument/2006/relationships/tags" Target="../tags/tag124.xml"/><Relationship Id="rId32" Type="http://schemas.openxmlformats.org/officeDocument/2006/relationships/image" Target="../media/image35.png"/><Relationship Id="rId37" Type="http://schemas.openxmlformats.org/officeDocument/2006/relationships/image" Target="../media/image40.png"/><Relationship Id="rId40" Type="http://schemas.openxmlformats.org/officeDocument/2006/relationships/image" Target="../media/image75.png"/><Relationship Id="rId5" Type="http://schemas.openxmlformats.org/officeDocument/2006/relationships/tags" Target="../tags/tag105.xml"/><Relationship Id="rId15" Type="http://schemas.openxmlformats.org/officeDocument/2006/relationships/tags" Target="../tags/tag115.xml"/><Relationship Id="rId23" Type="http://schemas.openxmlformats.org/officeDocument/2006/relationships/tags" Target="../tags/tag123.xml"/><Relationship Id="rId28" Type="http://schemas.openxmlformats.org/officeDocument/2006/relationships/image" Target="../media/image54.png"/><Relationship Id="rId36" Type="http://schemas.openxmlformats.org/officeDocument/2006/relationships/image" Target="../media/image39.png"/><Relationship Id="rId10" Type="http://schemas.openxmlformats.org/officeDocument/2006/relationships/tags" Target="../tags/tag110.xml"/><Relationship Id="rId19" Type="http://schemas.openxmlformats.org/officeDocument/2006/relationships/tags" Target="../tags/tag119.xml"/><Relationship Id="rId31" Type="http://schemas.openxmlformats.org/officeDocument/2006/relationships/image" Target="../media/image34.png"/><Relationship Id="rId4" Type="http://schemas.openxmlformats.org/officeDocument/2006/relationships/tags" Target="../tags/tag104.xml"/><Relationship Id="rId9" Type="http://schemas.openxmlformats.org/officeDocument/2006/relationships/tags" Target="../tags/tag109.xml"/><Relationship Id="rId14" Type="http://schemas.openxmlformats.org/officeDocument/2006/relationships/tags" Target="../tags/tag114.xml"/><Relationship Id="rId22" Type="http://schemas.openxmlformats.org/officeDocument/2006/relationships/tags" Target="../tags/tag122.xml"/><Relationship Id="rId27" Type="http://schemas.openxmlformats.org/officeDocument/2006/relationships/notesSlide" Target="../notesSlides/notesSlide18.xml"/><Relationship Id="rId30" Type="http://schemas.openxmlformats.org/officeDocument/2006/relationships/image" Target="../media/image33.png"/><Relationship Id="rId35" Type="http://schemas.openxmlformats.org/officeDocument/2006/relationships/image" Target="../media/image38.png"/><Relationship Id="rId8" Type="http://schemas.openxmlformats.org/officeDocument/2006/relationships/tags" Target="../tags/tag108.xml"/><Relationship Id="rId3" Type="http://schemas.openxmlformats.org/officeDocument/2006/relationships/tags" Target="../tags/tag103.xml"/></Relationships>
</file>

<file path=ppt/slides/_rels/slide21.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tags" Target="../tags/tag128.xml"/><Relationship Id="rId7" Type="http://schemas.openxmlformats.org/officeDocument/2006/relationships/image" Target="../media/image54.png"/><Relationship Id="rId12" Type="http://schemas.openxmlformats.org/officeDocument/2006/relationships/image" Target="../media/image79.png"/><Relationship Id="rId2" Type="http://schemas.openxmlformats.org/officeDocument/2006/relationships/tags" Target="../tags/tag127.xml"/><Relationship Id="rId1" Type="http://schemas.openxmlformats.org/officeDocument/2006/relationships/tags" Target="../tags/tag126.xml"/><Relationship Id="rId6" Type="http://schemas.openxmlformats.org/officeDocument/2006/relationships/notesSlide" Target="../notesSlides/notesSlide19.xml"/><Relationship Id="rId11" Type="http://schemas.openxmlformats.org/officeDocument/2006/relationships/image" Target="../media/image78.png"/><Relationship Id="rId5" Type="http://schemas.openxmlformats.org/officeDocument/2006/relationships/slideLayout" Target="../slideLayouts/slideLayout2.xml"/><Relationship Id="rId10" Type="http://schemas.openxmlformats.org/officeDocument/2006/relationships/image" Target="../media/image77.png"/><Relationship Id="rId4" Type="http://schemas.openxmlformats.org/officeDocument/2006/relationships/tags" Target="../tags/tag129.xml"/><Relationship Id="rId9" Type="http://schemas.openxmlformats.org/officeDocument/2006/relationships/image" Target="../media/image76.png"/></Relationships>
</file>

<file path=ppt/slides/_rels/slide22.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tags" Target="../tags/tag132.xml"/><Relationship Id="rId7" Type="http://schemas.openxmlformats.org/officeDocument/2006/relationships/image" Target="../media/image80.png"/><Relationship Id="rId2" Type="http://schemas.openxmlformats.org/officeDocument/2006/relationships/tags" Target="../tags/tag131.xml"/><Relationship Id="rId1" Type="http://schemas.openxmlformats.org/officeDocument/2006/relationships/tags" Target="../tags/tag130.xml"/><Relationship Id="rId6" Type="http://schemas.openxmlformats.org/officeDocument/2006/relationships/image" Target="../media/image54.png"/><Relationship Id="rId5" Type="http://schemas.openxmlformats.org/officeDocument/2006/relationships/notesSlide" Target="../notesSlides/notesSlide20.xml"/><Relationship Id="rId4"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83.png"/><Relationship Id="rId3" Type="http://schemas.openxmlformats.org/officeDocument/2006/relationships/tags" Target="../tags/tag135.xml"/><Relationship Id="rId7" Type="http://schemas.openxmlformats.org/officeDocument/2006/relationships/image" Target="../media/image82.png"/><Relationship Id="rId2" Type="http://schemas.openxmlformats.org/officeDocument/2006/relationships/tags" Target="../tags/tag134.xml"/><Relationship Id="rId1" Type="http://schemas.openxmlformats.org/officeDocument/2006/relationships/tags" Target="../tags/tag133.xml"/><Relationship Id="rId6" Type="http://schemas.openxmlformats.org/officeDocument/2006/relationships/image" Target="../media/image54.png"/><Relationship Id="rId5" Type="http://schemas.openxmlformats.org/officeDocument/2006/relationships/notesSlide" Target="../notesSlides/notesSlide21.xml"/><Relationship Id="rId10" Type="http://schemas.openxmlformats.org/officeDocument/2006/relationships/image" Target="../media/image79.png"/><Relationship Id="rId4" Type="http://schemas.openxmlformats.org/officeDocument/2006/relationships/slideLayout" Target="../slideLayouts/slideLayout2.xml"/><Relationship Id="rId9" Type="http://schemas.openxmlformats.org/officeDocument/2006/relationships/image" Target="../media/image78.png"/></Relationships>
</file>

<file path=ppt/slides/_rels/slide24.xml.rels><?xml version="1.0" encoding="UTF-8" standalone="yes"?>
<Relationships xmlns="http://schemas.openxmlformats.org/package/2006/relationships"><Relationship Id="rId8" Type="http://schemas.openxmlformats.org/officeDocument/2006/relationships/image" Target="../media/image85.png"/><Relationship Id="rId3" Type="http://schemas.openxmlformats.org/officeDocument/2006/relationships/tags" Target="../tags/tag138.xml"/><Relationship Id="rId7" Type="http://schemas.openxmlformats.org/officeDocument/2006/relationships/image" Target="../media/image84.png"/><Relationship Id="rId2" Type="http://schemas.openxmlformats.org/officeDocument/2006/relationships/tags" Target="../tags/tag137.xml"/><Relationship Id="rId1" Type="http://schemas.openxmlformats.org/officeDocument/2006/relationships/tags" Target="../tags/tag136.xml"/><Relationship Id="rId6" Type="http://schemas.openxmlformats.org/officeDocument/2006/relationships/image" Target="../media/image54.png"/><Relationship Id="rId5" Type="http://schemas.openxmlformats.org/officeDocument/2006/relationships/notesSlide" Target="../notesSlides/notesSlide22.xml"/><Relationship Id="rId4" Type="http://schemas.openxmlformats.org/officeDocument/2006/relationships/slideLayout" Target="../slideLayouts/slideLayout2.xml"/><Relationship Id="rId9" Type="http://schemas.openxmlformats.org/officeDocument/2006/relationships/image" Target="../media/image86.png"/></Relationships>
</file>

<file path=ppt/slides/_rels/slide25.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slideLayout" Target="../slideLayouts/slideLayout2.xml"/><Relationship Id="rId1" Type="http://schemas.openxmlformats.org/officeDocument/2006/relationships/tags" Target="../tags/tag139.xml"/></Relationships>
</file>

<file path=ppt/slides/_rels/slide26.xml.rels><?xml version="1.0" encoding="UTF-8" standalone="yes"?>
<Relationships xmlns="http://schemas.openxmlformats.org/package/2006/relationships"><Relationship Id="rId8" Type="http://schemas.openxmlformats.org/officeDocument/2006/relationships/image" Target="../media/image90.png"/><Relationship Id="rId3" Type="http://schemas.openxmlformats.org/officeDocument/2006/relationships/tags" Target="../tags/tag142.xml"/><Relationship Id="rId7" Type="http://schemas.openxmlformats.org/officeDocument/2006/relationships/image" Target="../media/image89.png"/><Relationship Id="rId2" Type="http://schemas.openxmlformats.org/officeDocument/2006/relationships/tags" Target="../tags/tag141.xml"/><Relationship Id="rId1" Type="http://schemas.openxmlformats.org/officeDocument/2006/relationships/tags" Target="../tags/tag140.xml"/><Relationship Id="rId6" Type="http://schemas.openxmlformats.org/officeDocument/2006/relationships/image" Target="../media/image88.png"/><Relationship Id="rId5" Type="http://schemas.openxmlformats.org/officeDocument/2006/relationships/notesSlide" Target="../notesSlides/notesSlide23.xml"/><Relationship Id="rId4" Type="http://schemas.openxmlformats.org/officeDocument/2006/relationships/slideLayout" Target="../slideLayouts/slideLayout2.xml"/><Relationship Id="rId9" Type="http://schemas.openxmlformats.org/officeDocument/2006/relationships/image" Target="../media/image34.png"/></Relationships>
</file>

<file path=ppt/slides/_rels/slide27.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tags" Target="../tags/tag145.xml"/><Relationship Id="rId7" Type="http://schemas.openxmlformats.org/officeDocument/2006/relationships/image" Target="../media/image91.png"/><Relationship Id="rId2" Type="http://schemas.openxmlformats.org/officeDocument/2006/relationships/tags" Target="../tags/tag144.xml"/><Relationship Id="rId1" Type="http://schemas.openxmlformats.org/officeDocument/2006/relationships/tags" Target="../tags/tag143.xml"/><Relationship Id="rId6" Type="http://schemas.openxmlformats.org/officeDocument/2006/relationships/notesSlide" Target="../notesSlides/notesSlide24.xml"/><Relationship Id="rId11" Type="http://schemas.openxmlformats.org/officeDocument/2006/relationships/image" Target="../media/image92.png"/><Relationship Id="rId5" Type="http://schemas.openxmlformats.org/officeDocument/2006/relationships/slideLayout" Target="../slideLayouts/slideLayout2.xml"/><Relationship Id="rId10" Type="http://schemas.openxmlformats.org/officeDocument/2006/relationships/image" Target="../media/image79.png"/><Relationship Id="rId4" Type="http://schemas.openxmlformats.org/officeDocument/2006/relationships/tags" Target="../tags/tag146.xml"/><Relationship Id="rId9" Type="http://schemas.openxmlformats.org/officeDocument/2006/relationships/image" Target="../media/image78.png"/></Relationships>
</file>

<file path=ppt/slides/_rels/slide28.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slideLayout" Target="../slideLayouts/slideLayout2.xml"/><Relationship Id="rId1" Type="http://schemas.openxmlformats.org/officeDocument/2006/relationships/tags" Target="../tags/tag147.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ags" Target="../tags/tag148.xml"/><Relationship Id="rId4" Type="http://schemas.openxmlformats.org/officeDocument/2006/relationships/image" Target="../media/image9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slideLayout" Target="../slideLayouts/slideLayout2.xml"/><Relationship Id="rId1" Type="http://schemas.openxmlformats.org/officeDocument/2006/relationships/tags" Target="../tags/tag149.xml"/></Relationships>
</file>

<file path=ppt/slides/_rels/slide31.xml.rels><?xml version="1.0" encoding="UTF-8" standalone="yes"?>
<Relationships xmlns="http://schemas.openxmlformats.org/package/2006/relationships"><Relationship Id="rId13" Type="http://schemas.openxmlformats.org/officeDocument/2006/relationships/tags" Target="../tags/tag162.xml"/><Relationship Id="rId18" Type="http://schemas.openxmlformats.org/officeDocument/2006/relationships/tags" Target="../tags/tag167.xml"/><Relationship Id="rId26" Type="http://schemas.openxmlformats.org/officeDocument/2006/relationships/image" Target="../media/image98.png"/><Relationship Id="rId39" Type="http://schemas.openxmlformats.org/officeDocument/2006/relationships/image" Target="../media/image111.png"/><Relationship Id="rId21" Type="http://schemas.openxmlformats.org/officeDocument/2006/relationships/tags" Target="../tags/tag170.xml"/><Relationship Id="rId34" Type="http://schemas.openxmlformats.org/officeDocument/2006/relationships/image" Target="../media/image106.png"/><Relationship Id="rId42" Type="http://schemas.openxmlformats.org/officeDocument/2006/relationships/image" Target="../media/image114.png"/><Relationship Id="rId7" Type="http://schemas.openxmlformats.org/officeDocument/2006/relationships/tags" Target="../tags/tag156.xml"/><Relationship Id="rId2" Type="http://schemas.openxmlformats.org/officeDocument/2006/relationships/tags" Target="../tags/tag151.xml"/><Relationship Id="rId16" Type="http://schemas.openxmlformats.org/officeDocument/2006/relationships/tags" Target="../tags/tag165.xml"/><Relationship Id="rId29" Type="http://schemas.openxmlformats.org/officeDocument/2006/relationships/image" Target="../media/image101.png"/><Relationship Id="rId1" Type="http://schemas.openxmlformats.org/officeDocument/2006/relationships/tags" Target="../tags/tag150.xml"/><Relationship Id="rId6" Type="http://schemas.openxmlformats.org/officeDocument/2006/relationships/tags" Target="../tags/tag155.xml"/><Relationship Id="rId11" Type="http://schemas.openxmlformats.org/officeDocument/2006/relationships/tags" Target="../tags/tag160.xml"/><Relationship Id="rId24" Type="http://schemas.openxmlformats.org/officeDocument/2006/relationships/image" Target="../media/image96.png"/><Relationship Id="rId32" Type="http://schemas.openxmlformats.org/officeDocument/2006/relationships/image" Target="../media/image104.png"/><Relationship Id="rId37" Type="http://schemas.openxmlformats.org/officeDocument/2006/relationships/image" Target="../media/image109.png"/><Relationship Id="rId40" Type="http://schemas.openxmlformats.org/officeDocument/2006/relationships/image" Target="../media/image112.png"/><Relationship Id="rId45" Type="http://schemas.openxmlformats.org/officeDocument/2006/relationships/image" Target="../media/image117.png"/><Relationship Id="rId5" Type="http://schemas.openxmlformats.org/officeDocument/2006/relationships/tags" Target="../tags/tag154.xml"/><Relationship Id="rId15" Type="http://schemas.openxmlformats.org/officeDocument/2006/relationships/tags" Target="../tags/tag164.xml"/><Relationship Id="rId23" Type="http://schemas.openxmlformats.org/officeDocument/2006/relationships/slideLayout" Target="../slideLayouts/slideLayout2.xml"/><Relationship Id="rId28" Type="http://schemas.openxmlformats.org/officeDocument/2006/relationships/image" Target="../media/image100.png"/><Relationship Id="rId36" Type="http://schemas.openxmlformats.org/officeDocument/2006/relationships/image" Target="../media/image108.png"/><Relationship Id="rId10" Type="http://schemas.openxmlformats.org/officeDocument/2006/relationships/tags" Target="../tags/tag159.xml"/><Relationship Id="rId19" Type="http://schemas.openxmlformats.org/officeDocument/2006/relationships/tags" Target="../tags/tag168.xml"/><Relationship Id="rId31" Type="http://schemas.openxmlformats.org/officeDocument/2006/relationships/image" Target="../media/image103.png"/><Relationship Id="rId44" Type="http://schemas.openxmlformats.org/officeDocument/2006/relationships/image" Target="../media/image116.png"/><Relationship Id="rId4" Type="http://schemas.openxmlformats.org/officeDocument/2006/relationships/tags" Target="../tags/tag153.xml"/><Relationship Id="rId9" Type="http://schemas.openxmlformats.org/officeDocument/2006/relationships/tags" Target="../tags/tag158.xml"/><Relationship Id="rId14" Type="http://schemas.openxmlformats.org/officeDocument/2006/relationships/tags" Target="../tags/tag163.xml"/><Relationship Id="rId22" Type="http://schemas.openxmlformats.org/officeDocument/2006/relationships/tags" Target="../tags/tag171.xml"/><Relationship Id="rId27" Type="http://schemas.openxmlformats.org/officeDocument/2006/relationships/image" Target="../media/image99.png"/><Relationship Id="rId30" Type="http://schemas.openxmlformats.org/officeDocument/2006/relationships/image" Target="../media/image102.png"/><Relationship Id="rId35" Type="http://schemas.openxmlformats.org/officeDocument/2006/relationships/image" Target="../media/image107.png"/><Relationship Id="rId43" Type="http://schemas.openxmlformats.org/officeDocument/2006/relationships/image" Target="../media/image115.png"/><Relationship Id="rId8" Type="http://schemas.openxmlformats.org/officeDocument/2006/relationships/tags" Target="../tags/tag157.xml"/><Relationship Id="rId3" Type="http://schemas.openxmlformats.org/officeDocument/2006/relationships/tags" Target="../tags/tag152.xml"/><Relationship Id="rId12" Type="http://schemas.openxmlformats.org/officeDocument/2006/relationships/tags" Target="../tags/tag161.xml"/><Relationship Id="rId17" Type="http://schemas.openxmlformats.org/officeDocument/2006/relationships/tags" Target="../tags/tag166.xml"/><Relationship Id="rId25" Type="http://schemas.openxmlformats.org/officeDocument/2006/relationships/image" Target="../media/image97.png"/><Relationship Id="rId33" Type="http://schemas.openxmlformats.org/officeDocument/2006/relationships/image" Target="../media/image105.png"/><Relationship Id="rId38" Type="http://schemas.openxmlformats.org/officeDocument/2006/relationships/image" Target="../media/image110.png"/><Relationship Id="rId20" Type="http://schemas.openxmlformats.org/officeDocument/2006/relationships/tags" Target="../tags/tag169.xml"/><Relationship Id="rId41" Type="http://schemas.openxmlformats.org/officeDocument/2006/relationships/image" Target="../media/image113.png"/></Relationships>
</file>

<file path=ppt/slides/_rels/slide32.xml.rels><?xml version="1.0" encoding="UTF-8" standalone="yes"?>
<Relationships xmlns="http://schemas.openxmlformats.org/package/2006/relationships"><Relationship Id="rId13" Type="http://schemas.openxmlformats.org/officeDocument/2006/relationships/tags" Target="../tags/tag184.xml"/><Relationship Id="rId18" Type="http://schemas.openxmlformats.org/officeDocument/2006/relationships/tags" Target="../tags/tag189.xml"/><Relationship Id="rId26" Type="http://schemas.openxmlformats.org/officeDocument/2006/relationships/image" Target="../media/image120.png"/><Relationship Id="rId39" Type="http://schemas.openxmlformats.org/officeDocument/2006/relationships/image" Target="../media/image133.png"/><Relationship Id="rId21" Type="http://schemas.openxmlformats.org/officeDocument/2006/relationships/image" Target="../media/image118.png"/><Relationship Id="rId34" Type="http://schemas.openxmlformats.org/officeDocument/2006/relationships/image" Target="../media/image128.png"/><Relationship Id="rId7" Type="http://schemas.openxmlformats.org/officeDocument/2006/relationships/tags" Target="../tags/tag178.xml"/><Relationship Id="rId12" Type="http://schemas.openxmlformats.org/officeDocument/2006/relationships/tags" Target="../tags/tag183.xml"/><Relationship Id="rId17" Type="http://schemas.openxmlformats.org/officeDocument/2006/relationships/tags" Target="../tags/tag188.xml"/><Relationship Id="rId25" Type="http://schemas.openxmlformats.org/officeDocument/2006/relationships/image" Target="../media/image98.png"/><Relationship Id="rId33" Type="http://schemas.openxmlformats.org/officeDocument/2006/relationships/image" Target="../media/image127.png"/><Relationship Id="rId38" Type="http://schemas.openxmlformats.org/officeDocument/2006/relationships/image" Target="../media/image132.png"/><Relationship Id="rId2" Type="http://schemas.openxmlformats.org/officeDocument/2006/relationships/tags" Target="../tags/tag173.xml"/><Relationship Id="rId16" Type="http://schemas.openxmlformats.org/officeDocument/2006/relationships/tags" Target="../tags/tag187.xml"/><Relationship Id="rId20" Type="http://schemas.openxmlformats.org/officeDocument/2006/relationships/slideLayout" Target="../slideLayouts/slideLayout2.xml"/><Relationship Id="rId29" Type="http://schemas.openxmlformats.org/officeDocument/2006/relationships/image" Target="../media/image123.png"/><Relationship Id="rId1" Type="http://schemas.openxmlformats.org/officeDocument/2006/relationships/tags" Target="../tags/tag172.xml"/><Relationship Id="rId6" Type="http://schemas.openxmlformats.org/officeDocument/2006/relationships/tags" Target="../tags/tag177.xml"/><Relationship Id="rId11" Type="http://schemas.openxmlformats.org/officeDocument/2006/relationships/tags" Target="../tags/tag182.xml"/><Relationship Id="rId24" Type="http://schemas.openxmlformats.org/officeDocument/2006/relationships/image" Target="../media/image97.png"/><Relationship Id="rId32" Type="http://schemas.openxmlformats.org/officeDocument/2006/relationships/image" Target="../media/image126.png"/><Relationship Id="rId37" Type="http://schemas.openxmlformats.org/officeDocument/2006/relationships/image" Target="../media/image131.png"/><Relationship Id="rId40" Type="http://schemas.openxmlformats.org/officeDocument/2006/relationships/image" Target="../media/image134.png"/><Relationship Id="rId5" Type="http://schemas.openxmlformats.org/officeDocument/2006/relationships/tags" Target="../tags/tag176.xml"/><Relationship Id="rId15" Type="http://schemas.openxmlformats.org/officeDocument/2006/relationships/tags" Target="../tags/tag186.xml"/><Relationship Id="rId23" Type="http://schemas.openxmlformats.org/officeDocument/2006/relationships/image" Target="../media/image96.png"/><Relationship Id="rId28" Type="http://schemas.openxmlformats.org/officeDocument/2006/relationships/image" Target="../media/image122.png"/><Relationship Id="rId36" Type="http://schemas.openxmlformats.org/officeDocument/2006/relationships/image" Target="../media/image130.png"/><Relationship Id="rId10" Type="http://schemas.openxmlformats.org/officeDocument/2006/relationships/tags" Target="../tags/tag181.xml"/><Relationship Id="rId19" Type="http://schemas.openxmlformats.org/officeDocument/2006/relationships/tags" Target="../tags/tag190.xml"/><Relationship Id="rId31" Type="http://schemas.openxmlformats.org/officeDocument/2006/relationships/image" Target="../media/image125.png"/><Relationship Id="rId4" Type="http://schemas.openxmlformats.org/officeDocument/2006/relationships/tags" Target="../tags/tag175.xml"/><Relationship Id="rId9" Type="http://schemas.openxmlformats.org/officeDocument/2006/relationships/tags" Target="../tags/tag180.xml"/><Relationship Id="rId14" Type="http://schemas.openxmlformats.org/officeDocument/2006/relationships/tags" Target="../tags/tag185.xml"/><Relationship Id="rId22" Type="http://schemas.openxmlformats.org/officeDocument/2006/relationships/image" Target="../media/image119.png"/><Relationship Id="rId27" Type="http://schemas.openxmlformats.org/officeDocument/2006/relationships/image" Target="../media/image121.png"/><Relationship Id="rId30" Type="http://schemas.openxmlformats.org/officeDocument/2006/relationships/image" Target="../media/image124.png"/><Relationship Id="rId35" Type="http://schemas.openxmlformats.org/officeDocument/2006/relationships/image" Target="../media/image129.png"/><Relationship Id="rId8" Type="http://schemas.openxmlformats.org/officeDocument/2006/relationships/tags" Target="../tags/tag179.xml"/><Relationship Id="rId3" Type="http://schemas.openxmlformats.org/officeDocument/2006/relationships/tags" Target="../tags/tag174.xml"/></Relationships>
</file>

<file path=ppt/slides/_rels/slide33.xml.rels><?xml version="1.0" encoding="UTF-8" standalone="yes"?>
<Relationships xmlns="http://schemas.openxmlformats.org/package/2006/relationships"><Relationship Id="rId13" Type="http://schemas.openxmlformats.org/officeDocument/2006/relationships/tags" Target="../tags/tag203.xml"/><Relationship Id="rId18" Type="http://schemas.openxmlformats.org/officeDocument/2006/relationships/tags" Target="../tags/tag208.xml"/><Relationship Id="rId26" Type="http://schemas.openxmlformats.org/officeDocument/2006/relationships/image" Target="../media/image120.png"/><Relationship Id="rId39" Type="http://schemas.openxmlformats.org/officeDocument/2006/relationships/image" Target="../media/image136.png"/><Relationship Id="rId21" Type="http://schemas.openxmlformats.org/officeDocument/2006/relationships/image" Target="../media/image135.png"/><Relationship Id="rId34" Type="http://schemas.openxmlformats.org/officeDocument/2006/relationships/image" Target="../media/image128.png"/><Relationship Id="rId7" Type="http://schemas.openxmlformats.org/officeDocument/2006/relationships/tags" Target="../tags/tag197.xml"/><Relationship Id="rId12" Type="http://schemas.openxmlformats.org/officeDocument/2006/relationships/tags" Target="../tags/tag202.xml"/><Relationship Id="rId17" Type="http://schemas.openxmlformats.org/officeDocument/2006/relationships/tags" Target="../tags/tag207.xml"/><Relationship Id="rId25" Type="http://schemas.openxmlformats.org/officeDocument/2006/relationships/image" Target="../media/image98.png"/><Relationship Id="rId33" Type="http://schemas.openxmlformats.org/officeDocument/2006/relationships/image" Target="../media/image127.png"/><Relationship Id="rId38" Type="http://schemas.openxmlformats.org/officeDocument/2006/relationships/image" Target="../media/image132.png"/><Relationship Id="rId2" Type="http://schemas.openxmlformats.org/officeDocument/2006/relationships/tags" Target="../tags/tag192.xml"/><Relationship Id="rId16" Type="http://schemas.openxmlformats.org/officeDocument/2006/relationships/tags" Target="../tags/tag206.xml"/><Relationship Id="rId20" Type="http://schemas.openxmlformats.org/officeDocument/2006/relationships/slideLayout" Target="../slideLayouts/slideLayout2.xml"/><Relationship Id="rId29" Type="http://schemas.openxmlformats.org/officeDocument/2006/relationships/image" Target="../media/image123.png"/><Relationship Id="rId1" Type="http://schemas.openxmlformats.org/officeDocument/2006/relationships/tags" Target="../tags/tag191.xml"/><Relationship Id="rId6" Type="http://schemas.openxmlformats.org/officeDocument/2006/relationships/tags" Target="../tags/tag196.xml"/><Relationship Id="rId11" Type="http://schemas.openxmlformats.org/officeDocument/2006/relationships/tags" Target="../tags/tag201.xml"/><Relationship Id="rId24" Type="http://schemas.openxmlformats.org/officeDocument/2006/relationships/image" Target="../media/image97.png"/><Relationship Id="rId32" Type="http://schemas.openxmlformats.org/officeDocument/2006/relationships/image" Target="../media/image126.png"/><Relationship Id="rId37" Type="http://schemas.openxmlformats.org/officeDocument/2006/relationships/image" Target="../media/image131.png"/><Relationship Id="rId40" Type="http://schemas.openxmlformats.org/officeDocument/2006/relationships/image" Target="../media/image137.png"/><Relationship Id="rId5" Type="http://schemas.openxmlformats.org/officeDocument/2006/relationships/tags" Target="../tags/tag195.xml"/><Relationship Id="rId15" Type="http://schemas.openxmlformats.org/officeDocument/2006/relationships/tags" Target="../tags/tag205.xml"/><Relationship Id="rId23" Type="http://schemas.openxmlformats.org/officeDocument/2006/relationships/image" Target="../media/image96.png"/><Relationship Id="rId28" Type="http://schemas.openxmlformats.org/officeDocument/2006/relationships/image" Target="../media/image122.png"/><Relationship Id="rId36" Type="http://schemas.openxmlformats.org/officeDocument/2006/relationships/image" Target="../media/image130.png"/><Relationship Id="rId10" Type="http://schemas.openxmlformats.org/officeDocument/2006/relationships/tags" Target="../tags/tag200.xml"/><Relationship Id="rId19" Type="http://schemas.openxmlformats.org/officeDocument/2006/relationships/tags" Target="../tags/tag209.xml"/><Relationship Id="rId31" Type="http://schemas.openxmlformats.org/officeDocument/2006/relationships/image" Target="../media/image125.png"/><Relationship Id="rId4" Type="http://schemas.openxmlformats.org/officeDocument/2006/relationships/tags" Target="../tags/tag194.xml"/><Relationship Id="rId9" Type="http://schemas.openxmlformats.org/officeDocument/2006/relationships/tags" Target="../tags/tag199.xml"/><Relationship Id="rId14" Type="http://schemas.openxmlformats.org/officeDocument/2006/relationships/tags" Target="../tags/tag204.xml"/><Relationship Id="rId22" Type="http://schemas.openxmlformats.org/officeDocument/2006/relationships/image" Target="../media/image119.png"/><Relationship Id="rId27" Type="http://schemas.openxmlformats.org/officeDocument/2006/relationships/image" Target="../media/image121.png"/><Relationship Id="rId30" Type="http://schemas.openxmlformats.org/officeDocument/2006/relationships/image" Target="../media/image124.png"/><Relationship Id="rId35" Type="http://schemas.openxmlformats.org/officeDocument/2006/relationships/image" Target="../media/image129.png"/><Relationship Id="rId8" Type="http://schemas.openxmlformats.org/officeDocument/2006/relationships/tags" Target="../tags/tag198.xml"/><Relationship Id="rId3" Type="http://schemas.openxmlformats.org/officeDocument/2006/relationships/tags" Target="../tags/tag193.xml"/></Relationships>
</file>

<file path=ppt/slides/_rels/slide34.xml.rels><?xml version="1.0" encoding="UTF-8" standalone="yes"?>
<Relationships xmlns="http://schemas.openxmlformats.org/package/2006/relationships"><Relationship Id="rId13" Type="http://schemas.openxmlformats.org/officeDocument/2006/relationships/tags" Target="../tags/tag222.xml"/><Relationship Id="rId18" Type="http://schemas.openxmlformats.org/officeDocument/2006/relationships/tags" Target="../tags/tag227.xml"/><Relationship Id="rId26" Type="http://schemas.openxmlformats.org/officeDocument/2006/relationships/image" Target="../media/image120.png"/><Relationship Id="rId39" Type="http://schemas.openxmlformats.org/officeDocument/2006/relationships/image" Target="../media/image139.png"/><Relationship Id="rId21" Type="http://schemas.openxmlformats.org/officeDocument/2006/relationships/image" Target="../media/image138.png"/><Relationship Id="rId34" Type="http://schemas.openxmlformats.org/officeDocument/2006/relationships/image" Target="../media/image128.png"/><Relationship Id="rId7" Type="http://schemas.openxmlformats.org/officeDocument/2006/relationships/tags" Target="../tags/tag216.xml"/><Relationship Id="rId12" Type="http://schemas.openxmlformats.org/officeDocument/2006/relationships/tags" Target="../tags/tag221.xml"/><Relationship Id="rId17" Type="http://schemas.openxmlformats.org/officeDocument/2006/relationships/tags" Target="../tags/tag226.xml"/><Relationship Id="rId25" Type="http://schemas.openxmlformats.org/officeDocument/2006/relationships/image" Target="../media/image98.png"/><Relationship Id="rId33" Type="http://schemas.openxmlformats.org/officeDocument/2006/relationships/image" Target="../media/image127.png"/><Relationship Id="rId38" Type="http://schemas.openxmlformats.org/officeDocument/2006/relationships/image" Target="../media/image132.png"/><Relationship Id="rId2" Type="http://schemas.openxmlformats.org/officeDocument/2006/relationships/tags" Target="../tags/tag211.xml"/><Relationship Id="rId16" Type="http://schemas.openxmlformats.org/officeDocument/2006/relationships/tags" Target="../tags/tag225.xml"/><Relationship Id="rId20" Type="http://schemas.openxmlformats.org/officeDocument/2006/relationships/slideLayout" Target="../slideLayouts/slideLayout2.xml"/><Relationship Id="rId29" Type="http://schemas.openxmlformats.org/officeDocument/2006/relationships/image" Target="../media/image123.png"/><Relationship Id="rId1" Type="http://schemas.openxmlformats.org/officeDocument/2006/relationships/tags" Target="../tags/tag210.xml"/><Relationship Id="rId6" Type="http://schemas.openxmlformats.org/officeDocument/2006/relationships/tags" Target="../tags/tag215.xml"/><Relationship Id="rId11" Type="http://schemas.openxmlformats.org/officeDocument/2006/relationships/tags" Target="../tags/tag220.xml"/><Relationship Id="rId24" Type="http://schemas.openxmlformats.org/officeDocument/2006/relationships/image" Target="../media/image97.png"/><Relationship Id="rId32" Type="http://schemas.openxmlformats.org/officeDocument/2006/relationships/image" Target="../media/image126.png"/><Relationship Id="rId37" Type="http://schemas.openxmlformats.org/officeDocument/2006/relationships/image" Target="../media/image131.png"/><Relationship Id="rId40" Type="http://schemas.openxmlformats.org/officeDocument/2006/relationships/image" Target="../media/image140.png"/><Relationship Id="rId5" Type="http://schemas.openxmlformats.org/officeDocument/2006/relationships/tags" Target="../tags/tag214.xml"/><Relationship Id="rId15" Type="http://schemas.openxmlformats.org/officeDocument/2006/relationships/tags" Target="../tags/tag224.xml"/><Relationship Id="rId23" Type="http://schemas.openxmlformats.org/officeDocument/2006/relationships/image" Target="../media/image96.png"/><Relationship Id="rId28" Type="http://schemas.openxmlformats.org/officeDocument/2006/relationships/image" Target="../media/image122.png"/><Relationship Id="rId36" Type="http://schemas.openxmlformats.org/officeDocument/2006/relationships/image" Target="../media/image130.png"/><Relationship Id="rId10" Type="http://schemas.openxmlformats.org/officeDocument/2006/relationships/tags" Target="../tags/tag219.xml"/><Relationship Id="rId19" Type="http://schemas.openxmlformats.org/officeDocument/2006/relationships/tags" Target="../tags/tag228.xml"/><Relationship Id="rId31" Type="http://schemas.openxmlformats.org/officeDocument/2006/relationships/image" Target="../media/image125.png"/><Relationship Id="rId4" Type="http://schemas.openxmlformats.org/officeDocument/2006/relationships/tags" Target="../tags/tag213.xml"/><Relationship Id="rId9" Type="http://schemas.openxmlformats.org/officeDocument/2006/relationships/tags" Target="../tags/tag218.xml"/><Relationship Id="rId14" Type="http://schemas.openxmlformats.org/officeDocument/2006/relationships/tags" Target="../tags/tag223.xml"/><Relationship Id="rId22" Type="http://schemas.openxmlformats.org/officeDocument/2006/relationships/image" Target="../media/image119.png"/><Relationship Id="rId27" Type="http://schemas.openxmlformats.org/officeDocument/2006/relationships/image" Target="../media/image121.png"/><Relationship Id="rId30" Type="http://schemas.openxmlformats.org/officeDocument/2006/relationships/image" Target="../media/image124.png"/><Relationship Id="rId35" Type="http://schemas.openxmlformats.org/officeDocument/2006/relationships/image" Target="../media/image129.png"/><Relationship Id="rId8" Type="http://schemas.openxmlformats.org/officeDocument/2006/relationships/tags" Target="../tags/tag217.xml"/><Relationship Id="rId3" Type="http://schemas.openxmlformats.org/officeDocument/2006/relationships/tags" Target="../tags/tag212.xml"/></Relationships>
</file>

<file path=ppt/slides/_rels/slide35.xml.rels><?xml version="1.0" encoding="UTF-8" standalone="yes"?>
<Relationships xmlns="http://schemas.openxmlformats.org/package/2006/relationships"><Relationship Id="rId3" Type="http://schemas.openxmlformats.org/officeDocument/2006/relationships/image" Target="../media/image141.png"/><Relationship Id="rId2" Type="http://schemas.openxmlformats.org/officeDocument/2006/relationships/slideLayout" Target="../slideLayouts/slideLayout2.xml"/><Relationship Id="rId1" Type="http://schemas.openxmlformats.org/officeDocument/2006/relationships/tags" Target="../tags/tag2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7.xml"/><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notesSlide" Target="../notesSlides/notesSlide4.xml"/><Relationship Id="rId11" Type="http://schemas.openxmlformats.org/officeDocument/2006/relationships/image" Target="../media/image9.png"/><Relationship Id="rId5" Type="http://schemas.openxmlformats.org/officeDocument/2006/relationships/slideLayout" Target="../slideLayouts/slideLayout2.xml"/><Relationship Id="rId10" Type="http://schemas.openxmlformats.org/officeDocument/2006/relationships/image" Target="../media/image8.png"/><Relationship Id="rId4" Type="http://schemas.openxmlformats.org/officeDocument/2006/relationships/tags" Target="../tags/tag8.xml"/><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tags" Target="../tags/tag11.xml"/><Relationship Id="rId7" Type="http://schemas.openxmlformats.org/officeDocument/2006/relationships/image" Target="../media/image11.png"/><Relationship Id="rId12" Type="http://schemas.openxmlformats.org/officeDocument/2006/relationships/image" Target="../media/image16.pn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notesSlide" Target="../notesSlides/notesSlide5.xml"/><Relationship Id="rId11" Type="http://schemas.openxmlformats.org/officeDocument/2006/relationships/image" Target="../media/image15.png"/><Relationship Id="rId5" Type="http://schemas.openxmlformats.org/officeDocument/2006/relationships/slideLayout" Target="../slideLayouts/slideLayout2.xml"/><Relationship Id="rId10" Type="http://schemas.openxmlformats.org/officeDocument/2006/relationships/image" Target="../media/image14.png"/><Relationship Id="rId4" Type="http://schemas.openxmlformats.org/officeDocument/2006/relationships/tags" Target="../tags/tag12.xml"/><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16.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4"/>
        <p:cNvGrpSpPr/>
        <p:nvPr/>
      </p:nvGrpSpPr>
      <p:grpSpPr>
        <a:xfrm>
          <a:off x="0" y="0"/>
          <a:ext cx="0" cy="0"/>
          <a:chOff x="0" y="0"/>
          <a:chExt cx="0" cy="0"/>
        </a:xfrm>
      </p:grpSpPr>
      <p:sp>
        <p:nvSpPr>
          <p:cNvPr id="185" name="Google Shape;185;p30"/>
          <p:cNvSpPr txBox="1">
            <a:spLocks noGrp="1"/>
          </p:cNvSpPr>
          <p:nvPr>
            <p:ph type="ctrTitle"/>
          </p:nvPr>
        </p:nvSpPr>
        <p:spPr>
          <a:xfrm>
            <a:off x="1523476" y="723094"/>
            <a:ext cx="8000310" cy="1480427"/>
          </a:xfrm>
          <a:prstGeom prst="rect">
            <a:avLst/>
          </a:prstGeom>
        </p:spPr>
        <p:txBody>
          <a:bodyPr spcFirstLastPara="1" wrap="square" lIns="91425" tIns="91425" rIns="91425" bIns="91425" anchor="b" anchorCtr="0">
            <a:noAutofit/>
          </a:bodyPr>
          <a:lstStyle/>
          <a:p>
            <a:pPr algn="l"/>
            <a:r>
              <a:rPr lang="en-US" altLang="zh-TW" sz="2800" dirty="0" smtClean="0">
                <a:solidFill>
                  <a:schemeClr val="tx1"/>
                </a:solidFill>
              </a:rPr>
              <a:t>An </a:t>
            </a:r>
            <a:r>
              <a:rPr lang="en-US" altLang="zh-TW" sz="2800" dirty="0">
                <a:solidFill>
                  <a:schemeClr val="tx1"/>
                </a:solidFill>
              </a:rPr>
              <a:t>Iterative BP-CNN Architecture </a:t>
            </a:r>
            <a:r>
              <a:rPr lang="en-US" altLang="zh-TW" sz="2800" dirty="0" smtClean="0">
                <a:solidFill>
                  <a:schemeClr val="tx1"/>
                </a:solidFill>
              </a:rPr>
              <a:t>for </a:t>
            </a:r>
            <a:r>
              <a:rPr lang="en-US" altLang="zh-TW" sz="2800" dirty="0">
                <a:solidFill>
                  <a:schemeClr val="tx1"/>
                </a:solidFill>
              </a:rPr>
              <a:t>Channel Decoding</a:t>
            </a:r>
            <a:r>
              <a:rPr lang="zh-TW" altLang="en-US" sz="2800" dirty="0">
                <a:solidFill>
                  <a:schemeClr val="tx1"/>
                </a:solidFill>
              </a:rPr>
              <a:t> </a:t>
            </a:r>
            <a:r>
              <a:rPr lang="en-US" altLang="zh-TW" sz="2800" dirty="0">
                <a:solidFill>
                  <a:schemeClr val="tx1"/>
                </a:solidFill>
              </a:rPr>
              <a:t>under </a:t>
            </a:r>
            <a:r>
              <a:rPr lang="en-US" altLang="zh-TW" sz="2800" dirty="0" smtClean="0">
                <a:solidFill>
                  <a:schemeClr val="tx1"/>
                </a:solidFill>
              </a:rPr>
              <a:t>Additive Colored </a:t>
            </a:r>
            <a:r>
              <a:rPr lang="en-US" altLang="zh-TW" sz="2800" dirty="0">
                <a:solidFill>
                  <a:schemeClr val="tx1"/>
                </a:solidFill>
              </a:rPr>
              <a:t>Gaussian noise</a:t>
            </a:r>
            <a:endParaRPr sz="2800" dirty="0">
              <a:solidFill>
                <a:schemeClr val="tx1"/>
              </a:solidFill>
            </a:endParaRPr>
          </a:p>
        </p:txBody>
      </p:sp>
      <p:sp>
        <p:nvSpPr>
          <p:cNvPr id="186" name="Google Shape;186;p30"/>
          <p:cNvSpPr txBox="1">
            <a:spLocks noGrp="1"/>
          </p:cNvSpPr>
          <p:nvPr>
            <p:ph type="subTitle" idx="1"/>
          </p:nvPr>
        </p:nvSpPr>
        <p:spPr>
          <a:xfrm>
            <a:off x="2601388" y="2801139"/>
            <a:ext cx="3941224" cy="674654"/>
          </a:xfrm>
          <a:prstGeom prst="rect">
            <a:avLst/>
          </a:prstGeom>
        </p:spPr>
        <p:txBody>
          <a:bodyPr spcFirstLastPara="1" wrap="square" lIns="91425" tIns="91425" rIns="91425" bIns="91425" anchor="t" anchorCtr="0">
            <a:noAutofit/>
          </a:bodyPr>
          <a:lstStyle/>
          <a:p>
            <a:pPr marL="0" indent="0" algn="l"/>
            <a:r>
              <a:rPr lang="en-US" dirty="0"/>
              <a:t>Advisor: Prof. </a:t>
            </a:r>
            <a:r>
              <a:rPr lang="en-US" dirty="0" err="1"/>
              <a:t>Jiun</a:t>
            </a:r>
            <a:r>
              <a:rPr lang="en-US" dirty="0"/>
              <a:t> Hung Yu</a:t>
            </a:r>
          </a:p>
          <a:p>
            <a:pPr marL="0" indent="0"/>
            <a:r>
              <a:rPr lang="en-US" dirty="0"/>
              <a:t> Prof. </a:t>
            </a:r>
            <a:r>
              <a:rPr lang="en-US" altLang="zh-TW" dirty="0" err="1"/>
              <a:t>Tofar</a:t>
            </a:r>
            <a:r>
              <a:rPr lang="en-US" altLang="zh-TW" dirty="0"/>
              <a:t> </a:t>
            </a:r>
            <a:r>
              <a:rPr lang="en-US" altLang="zh-TW" dirty="0" err="1"/>
              <a:t>Chih</a:t>
            </a:r>
            <a:r>
              <a:rPr lang="en-US" altLang="zh-TW" dirty="0"/>
              <a:t>-Yuan Chang</a:t>
            </a:r>
          </a:p>
          <a:p>
            <a:pPr marL="0" indent="0"/>
            <a:endParaRPr lang="en-US" dirty="0"/>
          </a:p>
        </p:txBody>
      </p:sp>
      <p:sp>
        <p:nvSpPr>
          <p:cNvPr id="2" name="Google Shape;186;p30">
            <a:extLst>
              <a:ext uri="{FF2B5EF4-FFF2-40B4-BE49-F238E27FC236}">
                <a16:creationId xmlns:a16="http://schemas.microsoft.com/office/drawing/2014/main" id="{A38606DB-FBEB-9431-FE47-6C4BAE6A01E9}"/>
              </a:ext>
            </a:extLst>
          </p:cNvPr>
          <p:cNvSpPr txBox="1">
            <a:spLocks/>
          </p:cNvSpPr>
          <p:nvPr/>
        </p:nvSpPr>
        <p:spPr>
          <a:xfrm>
            <a:off x="3899170" y="2321570"/>
            <a:ext cx="1345663" cy="4155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2"/>
              </a:buClr>
              <a:buSzPts val="2800"/>
              <a:buFont typeface="Montserrat"/>
              <a:buNone/>
              <a:defRPr sz="1600" b="0" i="0" u="none" strike="noStrike" cap="none">
                <a:solidFill>
                  <a:schemeClr val="accent2"/>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9pPr>
          </a:lstStyle>
          <a:p>
            <a:pPr marL="0" indent="0"/>
            <a:r>
              <a:rPr lang="en-US" dirty="0"/>
              <a:t>GiGi Chou</a:t>
            </a:r>
          </a:p>
        </p:txBody>
      </p:sp>
      <p:sp>
        <p:nvSpPr>
          <p:cNvPr id="4" name="文字方塊 3">
            <a:extLst>
              <a:ext uri="{FF2B5EF4-FFF2-40B4-BE49-F238E27FC236}">
                <a16:creationId xmlns:a16="http://schemas.microsoft.com/office/drawing/2014/main" id="{4C0A1DC5-379C-2564-0B55-75C5B37D3B89}"/>
              </a:ext>
            </a:extLst>
          </p:cNvPr>
          <p:cNvSpPr txBox="1"/>
          <p:nvPr/>
        </p:nvSpPr>
        <p:spPr>
          <a:xfrm>
            <a:off x="2354935" y="3566019"/>
            <a:ext cx="5132675" cy="738664"/>
          </a:xfrm>
          <a:prstGeom prst="rect">
            <a:avLst/>
          </a:prstGeom>
          <a:noFill/>
        </p:spPr>
        <p:txBody>
          <a:bodyPr wrap="square">
            <a:spAutoFit/>
          </a:bodyPr>
          <a:lstStyle/>
          <a:p>
            <a:r>
              <a:rPr lang="zh-TW" altLang="en-US" dirty="0">
                <a:solidFill>
                  <a:schemeClr val="accent2"/>
                </a:solidFill>
                <a:latin typeface="Montserrat"/>
                <a:sym typeface="Montserrat"/>
              </a:rPr>
              <a:t>Transmission and Networking Technologies Laboratory,</a:t>
            </a:r>
          </a:p>
          <a:p>
            <a:r>
              <a:rPr lang="zh-TW" altLang="en-US" dirty="0">
                <a:solidFill>
                  <a:schemeClr val="accent2"/>
                </a:solidFill>
                <a:latin typeface="Montserrat"/>
                <a:sym typeface="Montserrat"/>
              </a:rPr>
              <a:t>Institute of Communications Engineering</a:t>
            </a:r>
          </a:p>
          <a:p>
            <a:r>
              <a:rPr lang="zh-TW" altLang="en-US" dirty="0">
                <a:solidFill>
                  <a:schemeClr val="accent2"/>
                </a:solidFill>
                <a:latin typeface="Montserrat"/>
                <a:sym typeface="Montserrat"/>
              </a:rPr>
              <a:t>National Chiao Tung University, Hsinchu, Taiwan</a:t>
            </a:r>
          </a:p>
        </p:txBody>
      </p:sp>
      <p:cxnSp>
        <p:nvCxnSpPr>
          <p:cNvPr id="12" name="直線接點 11">
            <a:extLst>
              <a:ext uri="{FF2B5EF4-FFF2-40B4-BE49-F238E27FC236}">
                <a16:creationId xmlns:a16="http://schemas.microsoft.com/office/drawing/2014/main" id="{A0152132-7919-57C7-1C15-47BB3E0D5AAB}"/>
              </a:ext>
            </a:extLst>
          </p:cNvPr>
          <p:cNvCxnSpPr>
            <a:cxnSpLocks/>
          </p:cNvCxnSpPr>
          <p:nvPr/>
        </p:nvCxnSpPr>
        <p:spPr>
          <a:xfrm>
            <a:off x="2451431" y="4304682"/>
            <a:ext cx="5036179" cy="0"/>
          </a:xfrm>
          <a:prstGeom prst="line">
            <a:avLst/>
          </a:prstGeom>
          <a:ln w="19050">
            <a:solidFill>
              <a:schemeClr val="bg2">
                <a:lumMod val="40000"/>
                <a:lumOff val="60000"/>
              </a:schemeClr>
            </a:solidFill>
          </a:ln>
        </p:spPr>
        <p:style>
          <a:lnRef idx="2">
            <a:schemeClr val="accent5"/>
          </a:lnRef>
          <a:fillRef idx="0">
            <a:schemeClr val="accent5"/>
          </a:fillRef>
          <a:effectRef idx="1">
            <a:schemeClr val="accent5"/>
          </a:effectRef>
          <a:fontRef idx="minor">
            <a:schemeClr val="tx1"/>
          </a:fontRef>
        </p:style>
      </p:cxnSp>
      <p:grpSp>
        <p:nvGrpSpPr>
          <p:cNvPr id="6" name="群組 5">
            <a:extLst>
              <a:ext uri="{FF2B5EF4-FFF2-40B4-BE49-F238E27FC236}">
                <a16:creationId xmlns:a16="http://schemas.microsoft.com/office/drawing/2014/main" id="{FF10FD9A-2A47-31EC-5388-32DFC1D483A1}"/>
              </a:ext>
            </a:extLst>
          </p:cNvPr>
          <p:cNvGrpSpPr/>
          <p:nvPr/>
        </p:nvGrpSpPr>
        <p:grpSpPr>
          <a:xfrm>
            <a:off x="0" y="4902300"/>
            <a:ext cx="9144000" cy="241201"/>
            <a:chOff x="14866" y="4663715"/>
            <a:chExt cx="9129137" cy="241201"/>
          </a:xfrm>
        </p:grpSpPr>
        <p:sp>
          <p:nvSpPr>
            <p:cNvPr id="14" name="Google Shape;298;p39">
              <a:extLst>
                <a:ext uri="{FF2B5EF4-FFF2-40B4-BE49-F238E27FC236}">
                  <a16:creationId xmlns:a16="http://schemas.microsoft.com/office/drawing/2014/main" id="{F713BDF7-E4A5-5218-3BCA-205B687F912C}"/>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sz="1200" b="1" dirty="0">
                  <a:solidFill>
                    <a:schemeClr val="bg1"/>
                  </a:solidFill>
                  <a:latin typeface="Montserrat" panose="00000500000000000000" pitchFamily="2" charset="0"/>
                </a:rPr>
                <a:t>January , 2</a:t>
              </a:r>
            </a:p>
          </p:txBody>
        </p:sp>
        <p:sp>
          <p:nvSpPr>
            <p:cNvPr id="15" name="Google Shape;297;p39">
              <a:extLst>
                <a:ext uri="{FF2B5EF4-FFF2-40B4-BE49-F238E27FC236}">
                  <a16:creationId xmlns:a16="http://schemas.microsoft.com/office/drawing/2014/main" id="{5377CBF6-4DC1-A277-10EB-5D0014ACB171}"/>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a:r>
                <a:rPr lang="en-US" sz="1200" b="1" dirty="0">
                  <a:solidFill>
                    <a:schemeClr val="bg1"/>
                  </a:solidFill>
                  <a:latin typeface="Montserrat" panose="00000500000000000000" pitchFamily="2" charset="0"/>
                </a:rPr>
                <a:t>TNT_LAB , NYCU</a:t>
              </a:r>
              <a:endParaRPr sz="1200" b="1" dirty="0">
                <a:solidFill>
                  <a:schemeClr val="bg1"/>
                </a:solidFill>
                <a:latin typeface="Montserrat" panose="00000500000000000000" pitchFamily="2" charset="0"/>
              </a:endParaRPr>
            </a:p>
          </p:txBody>
        </p:sp>
        <p:sp>
          <p:nvSpPr>
            <p:cNvPr id="3" name="Google Shape;297;p39">
              <a:extLst>
                <a:ext uri="{FF2B5EF4-FFF2-40B4-BE49-F238E27FC236}">
                  <a16:creationId xmlns:a16="http://schemas.microsoft.com/office/drawing/2014/main" id="{004E9F04-A851-8D6E-55FA-74C6D62DD58D}"/>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a:r>
                <a:rPr lang="en-US" sz="1200" b="1" dirty="0">
                  <a:solidFill>
                    <a:schemeClr val="bg1"/>
                  </a:solidFill>
                  <a:latin typeface="Montserrat" panose="00000500000000000000" pitchFamily="2" charset="0"/>
                </a:rPr>
                <a:t>GiGi, Chou</a:t>
              </a:r>
              <a:endParaRPr sz="1200" b="1" dirty="0">
                <a:solidFill>
                  <a:schemeClr val="bg1"/>
                </a:solidFill>
                <a:latin typeface="Montserrat" panose="00000500000000000000" pitchFamily="2" charset="0"/>
              </a:endParaRPr>
            </a:p>
          </p:txBody>
        </p:sp>
      </p:grpSp>
      <p:sp>
        <p:nvSpPr>
          <p:cNvPr id="8" name="矩形 7">
            <a:extLst>
              <a:ext uri="{FF2B5EF4-FFF2-40B4-BE49-F238E27FC236}">
                <a16:creationId xmlns:a16="http://schemas.microsoft.com/office/drawing/2014/main" id="{25A696F2-AC28-0968-E692-7E8BAACC1ED9}"/>
              </a:ext>
            </a:extLst>
          </p:cNvPr>
          <p:cNvSpPr/>
          <p:nvPr/>
        </p:nvSpPr>
        <p:spPr>
          <a:xfrm>
            <a:off x="8832918" y="4901029"/>
            <a:ext cx="307943" cy="276999"/>
          </a:xfrm>
          <a:prstGeom prst="rect">
            <a:avLst/>
          </a:prstGeom>
          <a:noFill/>
        </p:spPr>
        <p:txBody>
          <a:bodyPr wrap="square" lIns="91440" tIns="45720" rIns="91440" bIns="45720">
            <a:spAutoFit/>
          </a:bodyPr>
          <a:lstStyle/>
          <a:p>
            <a:pPr algn="ctr"/>
            <a:fld id="{12DD9558-D1B7-46F2-B8B6-F27BD7582501}" type="slidenum">
              <a:rPr lang="en-US" altLang="zh-TW" sz="1200" b="1">
                <a:ln w="0"/>
                <a:solidFill>
                  <a:schemeClr val="bg1"/>
                </a:solidFill>
                <a:latin typeface="Montserrat" panose="00000500000000000000" pitchFamily="2" charset="0"/>
              </a:rPr>
              <a:t>1</a:t>
            </a:fld>
            <a:endParaRPr lang="zh-TW" altLang="en-US" sz="1200" b="1" dirty="0">
              <a:ln w="0"/>
              <a:solidFill>
                <a:schemeClr val="bg1"/>
              </a:solidFill>
              <a:latin typeface="Montserrat" panose="00000500000000000000" pitchFamily="2"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 - Structure</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10</a:t>
            </a:fld>
            <a:endParaRPr lang="zh-TW" altLang="en-US" sz="1200" b="1" dirty="0">
              <a:ln w="0"/>
              <a:solidFill>
                <a:srgbClr val="FFFFFF"/>
              </a:solidFill>
              <a:latin typeface="Montserrat" panose="00000500000000000000" pitchFamily="2" charset="0"/>
            </a:endParaRPr>
          </a:p>
        </p:txBody>
      </p:sp>
      <p:pic>
        <p:nvPicPr>
          <p:cNvPr id="14" name="圖片 13"/>
          <p:cNvPicPr>
            <a:picLocks noChangeAspect="1"/>
          </p:cNvPicPr>
          <p:nvPr/>
        </p:nvPicPr>
        <p:blipFill>
          <a:blip r:embed="rId11"/>
          <a:stretch>
            <a:fillRect/>
          </a:stretch>
        </p:blipFill>
        <p:spPr>
          <a:xfrm>
            <a:off x="1251047" y="687829"/>
            <a:ext cx="5832764" cy="1939192"/>
          </a:xfrm>
          <a:prstGeom prst="rect">
            <a:avLst/>
          </a:prstGeom>
        </p:spPr>
      </p:pic>
      <p:pic>
        <p:nvPicPr>
          <p:cNvPr id="44" name="圖片 43" descr="\documentclass{article}&#10;\usepackage{amsmath}&#10;\pagestyle{empty}&#10;\usepackage{bm}  % 使用粗體數學符號&#10;\begin{document}&#10;&#10;\noindent&#10;$ {\bf{n}}_w $ :  i.i.d. standard Gaussian random variables&#10;&#10;\noindent&#10;$ \bf{r} $ : Residual Noise &#10;&#10;\noindent&#10;$\xi$ : Error vector of Noise Estimation&#10;&#10;\noindent&#10;$\eta$ : Correlation Coefficient&#10;&#10;&#10;\end{document}" title="IguanaTex Bitmap Display"/>
          <p:cNvPicPr>
            <a:picLocks noChangeAspect="1"/>
          </p:cNvPicPr>
          <p:nvPr>
            <p:custDataLst>
              <p:tags r:id="rId1"/>
            </p:custDataLst>
          </p:nvPr>
        </p:nvPicPr>
        <p:blipFill>
          <a:blip r:embed="rId12">
            <a:extLst>
              <a:ext uri="{28A0092B-C50C-407E-A947-70E740481C1C}">
                <a14:useLocalDpi xmlns:a14="http://schemas.microsoft.com/office/drawing/2010/main" val="0"/>
              </a:ext>
            </a:extLst>
          </a:blip>
          <a:stretch>
            <a:fillRect/>
          </a:stretch>
        </p:blipFill>
        <p:spPr>
          <a:xfrm>
            <a:off x="418963" y="3776949"/>
            <a:ext cx="4697151" cy="1028570"/>
          </a:xfrm>
          <a:prstGeom prst="rect">
            <a:avLst/>
          </a:prstGeom>
        </p:spPr>
      </p:pic>
      <p:sp>
        <p:nvSpPr>
          <p:cNvPr id="51" name="橢圓 50"/>
          <p:cNvSpPr/>
          <p:nvPr/>
        </p:nvSpPr>
        <p:spPr>
          <a:xfrm>
            <a:off x="5985906" y="1435971"/>
            <a:ext cx="216000" cy="216000"/>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t>1</a:t>
            </a:r>
            <a:endParaRPr lang="zh-TW" altLang="en-US" dirty="0"/>
          </a:p>
        </p:txBody>
      </p:sp>
      <p:sp>
        <p:nvSpPr>
          <p:cNvPr id="52" name="橢圓 51"/>
          <p:cNvSpPr/>
          <p:nvPr/>
        </p:nvSpPr>
        <p:spPr>
          <a:xfrm>
            <a:off x="4627823" y="1358506"/>
            <a:ext cx="216000" cy="216000"/>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t>2</a:t>
            </a:r>
            <a:endParaRPr lang="zh-TW" altLang="en-US" dirty="0"/>
          </a:p>
        </p:txBody>
      </p:sp>
      <p:grpSp>
        <p:nvGrpSpPr>
          <p:cNvPr id="15" name="群組 14"/>
          <p:cNvGrpSpPr/>
          <p:nvPr/>
        </p:nvGrpSpPr>
        <p:grpSpPr>
          <a:xfrm>
            <a:off x="418963" y="2000234"/>
            <a:ext cx="4975028" cy="1158077"/>
            <a:chOff x="3954504" y="2663387"/>
            <a:chExt cx="4975028" cy="1158077"/>
          </a:xfrm>
        </p:grpSpPr>
        <p:pic>
          <p:nvPicPr>
            <p:cNvPr id="43" name="圖片 42" descr="\documentclass{article}&#10;\usepackage{amsmath}&#10;\pagestyle{empty}&#10;\begin{document}&#10;&#10;$ \hat{\bf{n}} = \bf{y} - \hat{\bf{s}}$&#10;\end{document}" title="IguanaTex Bitmap Display"/>
            <p:cNvPicPr>
              <a:picLocks noChangeAspect="1"/>
            </p:cNvPicPr>
            <p:nvPr>
              <p:custDataLst>
                <p:tags r:id="rId6"/>
              </p:custDataLst>
            </p:nvPr>
          </p:nvPicPr>
          <p:blipFill>
            <a:blip r:embed="rId13">
              <a:extLst>
                <a:ext uri="{28A0092B-C50C-407E-A947-70E740481C1C}">
                  <a14:useLocalDpi xmlns:a14="http://schemas.microsoft.com/office/drawing/2010/main" val="0"/>
                </a:ext>
              </a:extLst>
            </a:blip>
            <a:stretch>
              <a:fillRect/>
            </a:stretch>
          </p:blipFill>
          <p:spPr>
            <a:xfrm>
              <a:off x="4347482" y="2676571"/>
              <a:ext cx="954515" cy="207085"/>
            </a:xfrm>
            <a:prstGeom prst="rect">
              <a:avLst/>
            </a:prstGeom>
          </p:spPr>
        </p:pic>
        <p:pic>
          <p:nvPicPr>
            <p:cNvPr id="48" name="圖片 47" descr="\documentclass{article}&#10;\usepackage{amsmath}&#10;\pagestyle{empty}&#10;\begin{document}&#10;&#10;$ \hat{\bf{y}} = \bf{y} - \tilde{\bf{n}} = \bf{s} + \bf{n} - \tilde{\bf{n}} = \bf{s} + \bf{r}$&#10;\end{document}" title="IguanaTex Bitmap Display"/>
            <p:cNvPicPr>
              <a:picLocks noChangeAspect="1"/>
            </p:cNvPicPr>
            <p:nvPr>
              <p:custDataLst>
                <p:tags r:id="rId7"/>
              </p:custDataLst>
            </p:nvPr>
          </p:nvPicPr>
          <p:blipFill>
            <a:blip r:embed="rId14">
              <a:extLst>
                <a:ext uri="{28A0092B-C50C-407E-A947-70E740481C1C}">
                  <a14:useLocalDpi xmlns:a14="http://schemas.microsoft.com/office/drawing/2010/main" val="0"/>
                </a:ext>
              </a:extLst>
            </a:blip>
            <a:stretch>
              <a:fillRect/>
            </a:stretch>
          </p:blipFill>
          <p:spPr>
            <a:xfrm>
              <a:off x="4347482" y="3048690"/>
              <a:ext cx="3047316" cy="207085"/>
            </a:xfrm>
            <a:prstGeom prst="rect">
              <a:avLst/>
            </a:prstGeom>
          </p:spPr>
        </p:pic>
        <p:sp>
          <p:nvSpPr>
            <p:cNvPr id="53" name="橢圓 52"/>
            <p:cNvSpPr/>
            <p:nvPr/>
          </p:nvSpPr>
          <p:spPr>
            <a:xfrm>
              <a:off x="3954504" y="2663387"/>
              <a:ext cx="216000" cy="216000"/>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t>1</a:t>
              </a:r>
              <a:endParaRPr lang="zh-TW" altLang="en-US" dirty="0"/>
            </a:p>
          </p:txBody>
        </p:sp>
        <p:sp>
          <p:nvSpPr>
            <p:cNvPr id="54" name="橢圓 53"/>
            <p:cNvSpPr/>
            <p:nvPr/>
          </p:nvSpPr>
          <p:spPr>
            <a:xfrm>
              <a:off x="3954504" y="3061145"/>
              <a:ext cx="216000" cy="216000"/>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t>2</a:t>
              </a:r>
              <a:endParaRPr lang="zh-TW" altLang="en-US" dirty="0"/>
            </a:p>
          </p:txBody>
        </p:sp>
        <p:grpSp>
          <p:nvGrpSpPr>
            <p:cNvPr id="12" name="群組 11"/>
            <p:cNvGrpSpPr/>
            <p:nvPr/>
          </p:nvGrpSpPr>
          <p:grpSpPr>
            <a:xfrm>
              <a:off x="4862332" y="2986155"/>
              <a:ext cx="4067200" cy="835309"/>
              <a:chOff x="4862332" y="2986155"/>
              <a:chExt cx="4067200" cy="835309"/>
            </a:xfrm>
          </p:grpSpPr>
          <p:sp>
            <p:nvSpPr>
              <p:cNvPr id="55" name="矩形 54"/>
              <p:cNvSpPr/>
              <p:nvPr/>
            </p:nvSpPr>
            <p:spPr>
              <a:xfrm>
                <a:off x="6033809" y="2986155"/>
                <a:ext cx="602827" cy="269620"/>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1" name="圖片 10" descr="\documentclass{article}&#10;\usepackage{amsmath}&#10;\pagestyle{empty}&#10;\begin{document}&#10;\noindent&#10;CNN is trained to estimate noise as close as possible \\ to the true channel noise&#10;&#10;&#10;\end{document}" title="IguanaTex Bitmap Display"/>
              <p:cNvPicPr>
                <a:picLocks noChangeAspect="1"/>
              </p:cNvPicPr>
              <p:nvPr>
                <p:custDataLst>
                  <p:tags r:id="rId8"/>
                </p:custDataLst>
              </p:nvPr>
            </p:nvPicPr>
            <p:blipFill>
              <a:blip r:embed="rId15">
                <a:extLst>
                  <a:ext uri="{28A0092B-C50C-407E-A947-70E740481C1C}">
                    <a14:useLocalDpi xmlns:a14="http://schemas.microsoft.com/office/drawing/2010/main" val="0"/>
                  </a:ext>
                </a:extLst>
              </a:blip>
              <a:stretch>
                <a:fillRect/>
              </a:stretch>
            </p:blipFill>
            <p:spPr>
              <a:xfrm>
                <a:off x="4862332" y="3482263"/>
                <a:ext cx="4067200" cy="339201"/>
              </a:xfrm>
              <a:prstGeom prst="rect">
                <a:avLst/>
              </a:prstGeom>
            </p:spPr>
          </p:pic>
          <p:cxnSp>
            <p:nvCxnSpPr>
              <p:cNvPr id="16" name="直線單箭頭接點 15"/>
              <p:cNvCxnSpPr/>
              <p:nvPr/>
            </p:nvCxnSpPr>
            <p:spPr>
              <a:xfrm flipV="1">
                <a:off x="6273445" y="3287696"/>
                <a:ext cx="80695" cy="18471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10" name="群組 9"/>
          <p:cNvGrpSpPr/>
          <p:nvPr/>
        </p:nvGrpSpPr>
        <p:grpSpPr>
          <a:xfrm>
            <a:off x="4154035" y="4321405"/>
            <a:ext cx="1379576" cy="208457"/>
            <a:chOff x="4076706" y="4610447"/>
            <a:chExt cx="1379576" cy="208457"/>
          </a:xfrm>
        </p:grpSpPr>
        <p:pic>
          <p:nvPicPr>
            <p:cNvPr id="22" name="圖片 21" descr="\documentclass{article}&#10;\usepackage{amsmath}&#10;\pagestyle{empty}&#10;\begin{document}&#10;&#10;$\hat{\mathbf{n}} = \mathbf{n} + \xi $&#10;&#10;&#10;\end{document}" title="IguanaTex Bitmap Display"/>
            <p:cNvPicPr>
              <a:picLocks noChangeAspect="1"/>
            </p:cNvPicPr>
            <p:nvPr>
              <p:custDataLst>
                <p:tags r:id="rId5"/>
              </p:custDataLst>
            </p:nvPr>
          </p:nvPicPr>
          <p:blipFill>
            <a:blip r:embed="rId16">
              <a:extLst>
                <a:ext uri="{28A0092B-C50C-407E-A947-70E740481C1C}">
                  <a14:useLocalDpi xmlns:a14="http://schemas.microsoft.com/office/drawing/2010/main" val="0"/>
                </a:ext>
              </a:extLst>
            </a:blip>
            <a:stretch>
              <a:fillRect/>
            </a:stretch>
          </p:blipFill>
          <p:spPr>
            <a:xfrm>
              <a:off x="4490796" y="4610447"/>
              <a:ext cx="965486" cy="208457"/>
            </a:xfrm>
            <a:prstGeom prst="rect">
              <a:avLst/>
            </a:prstGeom>
          </p:spPr>
        </p:pic>
        <p:sp>
          <p:nvSpPr>
            <p:cNvPr id="24" name="燕尾形向右箭號 23"/>
            <p:cNvSpPr/>
            <p:nvPr/>
          </p:nvSpPr>
          <p:spPr>
            <a:xfrm>
              <a:off x="4076706" y="4637835"/>
              <a:ext cx="270655" cy="156947"/>
            </a:xfrm>
            <a:prstGeom prst="notched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17" name="群組 16"/>
          <p:cNvGrpSpPr/>
          <p:nvPr/>
        </p:nvGrpSpPr>
        <p:grpSpPr>
          <a:xfrm>
            <a:off x="418963" y="3206814"/>
            <a:ext cx="1570983" cy="238482"/>
            <a:chOff x="7356331" y="2189480"/>
            <a:chExt cx="1570983" cy="238482"/>
          </a:xfrm>
        </p:grpSpPr>
        <p:pic>
          <p:nvPicPr>
            <p:cNvPr id="13" name="圖片 12" descr="\documentclass{article}&#10;\usepackage{amsmath}&#10;\pagestyle{empty}&#10;\begin{document}&#10;$&#10;\mathbf{n} = \mathbf{\Sigma}^{1/2} \mathbf{n}_w&#10;$&#10;&#10;&#10;\end{document}" title="IguanaTex Bitmap Display"/>
            <p:cNvPicPr>
              <a:picLocks noChangeAspect="1"/>
            </p:cNvPicPr>
            <p:nvPr>
              <p:custDataLst>
                <p:tags r:id="rId4"/>
              </p:custDataLst>
            </p:nvPr>
          </p:nvPicPr>
          <p:blipFill>
            <a:blip r:embed="rId17">
              <a:extLst>
                <a:ext uri="{28A0092B-C50C-407E-A947-70E740481C1C}">
                  <a14:useLocalDpi xmlns:a14="http://schemas.microsoft.com/office/drawing/2010/main" val="0"/>
                </a:ext>
              </a:extLst>
            </a:blip>
            <a:stretch>
              <a:fillRect/>
            </a:stretch>
          </p:blipFill>
          <p:spPr>
            <a:xfrm>
              <a:off x="7742400" y="2189480"/>
              <a:ext cx="1184914" cy="237257"/>
            </a:xfrm>
            <a:prstGeom prst="rect">
              <a:avLst/>
            </a:prstGeom>
          </p:spPr>
        </p:pic>
        <p:sp>
          <p:nvSpPr>
            <p:cNvPr id="26" name="橢圓 25"/>
            <p:cNvSpPr/>
            <p:nvPr/>
          </p:nvSpPr>
          <p:spPr>
            <a:xfrm>
              <a:off x="7356331" y="2211962"/>
              <a:ext cx="216000" cy="216000"/>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t>3</a:t>
              </a:r>
              <a:endParaRPr lang="zh-TW" altLang="en-US" dirty="0"/>
            </a:p>
          </p:txBody>
        </p:sp>
      </p:grpSp>
      <p:sp>
        <p:nvSpPr>
          <p:cNvPr id="27" name="橢圓 26"/>
          <p:cNvSpPr/>
          <p:nvPr/>
        </p:nvSpPr>
        <p:spPr>
          <a:xfrm>
            <a:off x="3595653" y="737670"/>
            <a:ext cx="216000" cy="216000"/>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t>3</a:t>
            </a:r>
            <a:endParaRPr lang="zh-TW" altLang="en-US" dirty="0"/>
          </a:p>
        </p:txBody>
      </p:sp>
      <p:pic>
        <p:nvPicPr>
          <p:cNvPr id="33" name="圖片 32" descr="\documentclass{article}&#10;\usepackage{amsmath}&#10;\pagestyle{empty}&#10;\begin{document}&#10;&#10;\[&#10;\Sigma_{i,j} =&#10;\begin{cases} &#10;\eta^{j-i}, &amp; i \leq j \\ &#10;\left( \eta^{i-j} \right)^*, &amp; i \geq j&#10;\end{cases}&#10;\]&#10;&#10;\end{document}&#10;" title="IguanaTex Bitmap Display"/>
          <p:cNvPicPr>
            <a:picLocks noChangeAspect="1"/>
          </p:cNvPicPr>
          <p:nvPr>
            <p:custDataLst>
              <p:tags r:id="rId2"/>
            </p:custDataLst>
          </p:nvPr>
        </p:nvPicPr>
        <p:blipFill>
          <a:blip r:embed="rId18">
            <a:extLst>
              <a:ext uri="{28A0092B-C50C-407E-A947-70E740481C1C}">
                <a14:useLocalDpi xmlns:a14="http://schemas.microsoft.com/office/drawing/2010/main" val="0"/>
              </a:ext>
            </a:extLst>
          </a:blip>
          <a:stretch>
            <a:fillRect/>
          </a:stretch>
        </p:blipFill>
        <p:spPr>
          <a:xfrm>
            <a:off x="6275597" y="4055805"/>
            <a:ext cx="1860267" cy="531200"/>
          </a:xfrm>
          <a:prstGeom prst="rect">
            <a:avLst/>
          </a:prstGeom>
        </p:spPr>
      </p:pic>
      <p:pic>
        <p:nvPicPr>
          <p:cNvPr id="41" name="圖片 40" descr="\documentclass{article}&#10;\usepackage{amsmath}&#10;\pagestyle{empty}&#10;\begin{document}&#10;&#10;&#10;\noindent&#10;$\mathbf{\Sigma}$ : Auto-Correlation Matrix&#10;&#10;\end{document}" title="IguanaTex Bitmap Display"/>
          <p:cNvPicPr>
            <a:picLocks noChangeAspect="1"/>
          </p:cNvPicPr>
          <p:nvPr>
            <p:custDataLst>
              <p:tags r:id="rId3"/>
            </p:custDataLst>
          </p:nvPr>
        </p:nvPicPr>
        <p:blipFill>
          <a:blip r:embed="rId19">
            <a:extLst>
              <a:ext uri="{28A0092B-C50C-407E-A947-70E740481C1C}">
                <a14:useLocalDpi xmlns:a14="http://schemas.microsoft.com/office/drawing/2010/main" val="0"/>
              </a:ext>
            </a:extLst>
          </a:blip>
          <a:stretch>
            <a:fillRect/>
          </a:stretch>
        </p:blipFill>
        <p:spPr>
          <a:xfrm>
            <a:off x="5767788" y="3776949"/>
            <a:ext cx="2875886" cy="168686"/>
          </a:xfrm>
          <a:prstGeom prst="rect">
            <a:avLst/>
          </a:prstGeom>
        </p:spPr>
      </p:pic>
    </p:spTree>
    <p:extLst>
      <p:ext uri="{BB962C8B-B14F-4D97-AF65-F5344CB8AC3E}">
        <p14:creationId xmlns:p14="http://schemas.microsoft.com/office/powerpoint/2010/main" val="11965591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a:solidFill>
                  <a:schemeClr val="bg1"/>
                </a:solidFill>
              </a:rPr>
              <a:t>BP-CNN - Baseline BP-CNN</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11</a:t>
            </a:fld>
            <a:endParaRPr lang="zh-TW" altLang="en-US" sz="1200" b="1" dirty="0">
              <a:ln w="0"/>
              <a:solidFill>
                <a:srgbClr val="FFFFFF"/>
              </a:solidFill>
              <a:latin typeface="Montserrat" panose="00000500000000000000" pitchFamily="2" charset="0"/>
            </a:endParaRPr>
          </a:p>
        </p:txBody>
      </p:sp>
      <p:pic>
        <p:nvPicPr>
          <p:cNvPr id="3" name="圖片 2" descr="\documentclass{article}&#10;\usepackage{amsmath}&#10;\pagestyle{empty}&#10;\begin{document}&#10;&#10;Baseline BP-CNN : &#10;&#10;&#10;\end{document}" title="IguanaTex Bitmap Display"/>
          <p:cNvPicPr>
            <a:picLocks noChangeAspect="1"/>
          </p:cNvPicPr>
          <p:nvPr>
            <p:custDataLst>
              <p:tags r:id="rId1"/>
            </p:custDataLst>
          </p:nvPr>
        </p:nvPicPr>
        <p:blipFill>
          <a:blip r:embed="rId19">
            <a:extLst>
              <a:ext uri="{28A0092B-C50C-407E-A947-70E740481C1C}">
                <a14:useLocalDpi xmlns:a14="http://schemas.microsoft.com/office/drawing/2010/main" val="0"/>
              </a:ext>
            </a:extLst>
          </a:blip>
          <a:stretch>
            <a:fillRect/>
          </a:stretch>
        </p:blipFill>
        <p:spPr>
          <a:xfrm>
            <a:off x="334968" y="770871"/>
            <a:ext cx="2119619" cy="184381"/>
          </a:xfrm>
          <a:prstGeom prst="rect">
            <a:avLst/>
          </a:prstGeom>
        </p:spPr>
      </p:pic>
      <p:pic>
        <p:nvPicPr>
          <p:cNvPr id="14" name="圖片 13" descr="\documentclass{article}&#10;\usepackage{amsmath}&#10;\pagestyle{empty}&#10;\begin{document}&#10;&#10;&#10;$\text{LLR}_i^{(1)} = \log \frac{\Pr(y_i \mid s_i = 1)}{\Pr(y_i \mid s_i = -1)} = \frac{2y_i}{\sigma^2/2}$&#10;&#10;\end{document}" title="IguanaTex Bitmap Display"/>
          <p:cNvPicPr>
            <a:picLocks noChangeAspect="1"/>
          </p:cNvPicPr>
          <p:nvPr>
            <p:custDataLst>
              <p:tags r:id="rId2"/>
            </p:custDataLst>
          </p:nvPr>
        </p:nvPicPr>
        <p:blipFill>
          <a:blip r:embed="rId20">
            <a:extLst>
              <a:ext uri="{28A0092B-C50C-407E-A947-70E740481C1C}">
                <a14:useLocalDpi xmlns:a14="http://schemas.microsoft.com/office/drawing/2010/main" val="0"/>
              </a:ext>
            </a:extLst>
          </a:blip>
          <a:stretch>
            <a:fillRect/>
          </a:stretch>
        </p:blipFill>
        <p:spPr>
          <a:xfrm>
            <a:off x="86774" y="2432913"/>
            <a:ext cx="2474667" cy="276267"/>
          </a:xfrm>
          <a:prstGeom prst="rect">
            <a:avLst/>
          </a:prstGeom>
        </p:spPr>
      </p:pic>
      <p:sp>
        <p:nvSpPr>
          <p:cNvPr id="24" name="手繪多邊形 23"/>
          <p:cNvSpPr/>
          <p:nvPr/>
        </p:nvSpPr>
        <p:spPr>
          <a:xfrm>
            <a:off x="1361603" y="1927336"/>
            <a:ext cx="432134" cy="459550"/>
          </a:xfrm>
          <a:custGeom>
            <a:avLst/>
            <a:gdLst>
              <a:gd name="connsiteX0" fmla="*/ 158750 w 158750"/>
              <a:gd name="connsiteY0" fmla="*/ 0 h 520700"/>
              <a:gd name="connsiteX1" fmla="*/ 0 w 158750"/>
              <a:gd name="connsiteY1" fmla="*/ 520700 h 520700"/>
            </a:gdLst>
            <a:ahLst/>
            <a:cxnLst>
              <a:cxn ang="0">
                <a:pos x="connsiteX0" y="connsiteY0"/>
              </a:cxn>
              <a:cxn ang="0">
                <a:pos x="connsiteX1" y="connsiteY1"/>
              </a:cxn>
            </a:cxnLst>
            <a:rect l="l" t="t" r="r" b="b"/>
            <a:pathLst>
              <a:path w="158750" h="520700">
                <a:moveTo>
                  <a:pt x="158750" y="0"/>
                </a:moveTo>
                <a:cubicBezTo>
                  <a:pt x="95779" y="221721"/>
                  <a:pt x="32808" y="443442"/>
                  <a:pt x="0" y="520700"/>
                </a:cubicBezTo>
              </a:path>
            </a:pathLst>
          </a:custGeom>
          <a:ln/>
        </p:spPr>
        <p:style>
          <a:lnRef idx="1">
            <a:schemeClr val="accent5"/>
          </a:lnRef>
          <a:fillRef idx="0">
            <a:schemeClr val="accent5"/>
          </a:fillRef>
          <a:effectRef idx="0">
            <a:schemeClr val="accent5"/>
          </a:effectRef>
          <a:fontRef idx="minor">
            <a:schemeClr val="tx1"/>
          </a:fontRef>
        </p:style>
        <p:txBody>
          <a:bodyPr rtlCol="0" anchor="ctr"/>
          <a:lstStyle/>
          <a:p>
            <a:pPr algn="ctr"/>
            <a:endParaRPr lang="zh-TW" altLang="en-US"/>
          </a:p>
        </p:txBody>
      </p:sp>
      <p:pic>
        <p:nvPicPr>
          <p:cNvPr id="111" name="圖片 110" descr="\documentclass{article}&#10;\usepackage{amsmath}&#10;\pagestyle{empty}&#10;\begin{document}&#10;&#10;&#10;$\text{LLR}_i^{(2)} = \log \frac{\Pr(\hat{y}_i \mid s_i = 1)}{\Pr(\hat{y}_i \mid s_i = -1)} = \log \frac{\hat{P}_\xi(\hat{y}_i - 1)}{\hat{P}_\xi(\hat{y}_i + 1)}&#10;$&#10;&#10;&#10;\end{document}" title="IguanaTex Bitmap Display"/>
          <p:cNvPicPr>
            <a:picLocks noChangeAspect="1"/>
          </p:cNvPicPr>
          <p:nvPr>
            <p:custDataLst>
              <p:tags r:id="rId3"/>
            </p:custDataLst>
          </p:nvPr>
        </p:nvPicPr>
        <p:blipFill>
          <a:blip r:embed="rId21">
            <a:extLst>
              <a:ext uri="{28A0092B-C50C-407E-A947-70E740481C1C}">
                <a14:useLocalDpi xmlns:a14="http://schemas.microsoft.com/office/drawing/2010/main" val="0"/>
              </a:ext>
            </a:extLst>
          </a:blip>
          <a:stretch>
            <a:fillRect/>
          </a:stretch>
        </p:blipFill>
        <p:spPr>
          <a:xfrm>
            <a:off x="5517991" y="2421488"/>
            <a:ext cx="3013333" cy="329600"/>
          </a:xfrm>
          <a:prstGeom prst="rect">
            <a:avLst/>
          </a:prstGeom>
          <a:ln>
            <a:solidFill>
              <a:srgbClr val="FF0000"/>
            </a:solidFill>
          </a:ln>
        </p:spPr>
      </p:pic>
      <p:sp>
        <p:nvSpPr>
          <p:cNvPr id="63" name="手繪多邊形 62"/>
          <p:cNvSpPr/>
          <p:nvPr/>
        </p:nvSpPr>
        <p:spPr>
          <a:xfrm flipH="1">
            <a:off x="5315703" y="1953678"/>
            <a:ext cx="188633" cy="455912"/>
          </a:xfrm>
          <a:custGeom>
            <a:avLst/>
            <a:gdLst>
              <a:gd name="connsiteX0" fmla="*/ 158750 w 158750"/>
              <a:gd name="connsiteY0" fmla="*/ 0 h 520700"/>
              <a:gd name="connsiteX1" fmla="*/ 0 w 158750"/>
              <a:gd name="connsiteY1" fmla="*/ 520700 h 520700"/>
            </a:gdLst>
            <a:ahLst/>
            <a:cxnLst>
              <a:cxn ang="0">
                <a:pos x="connsiteX0" y="connsiteY0"/>
              </a:cxn>
              <a:cxn ang="0">
                <a:pos x="connsiteX1" y="connsiteY1"/>
              </a:cxn>
            </a:cxnLst>
            <a:rect l="l" t="t" r="r" b="b"/>
            <a:pathLst>
              <a:path w="158750" h="520700">
                <a:moveTo>
                  <a:pt x="158750" y="0"/>
                </a:moveTo>
                <a:cubicBezTo>
                  <a:pt x="95779" y="221721"/>
                  <a:pt x="32808" y="443442"/>
                  <a:pt x="0" y="520700"/>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19" name="群組 118"/>
          <p:cNvGrpSpPr/>
          <p:nvPr/>
        </p:nvGrpSpPr>
        <p:grpSpPr>
          <a:xfrm>
            <a:off x="1273975" y="1437872"/>
            <a:ext cx="5714939" cy="696655"/>
            <a:chOff x="1273975" y="1437872"/>
            <a:chExt cx="5714939" cy="696655"/>
          </a:xfrm>
        </p:grpSpPr>
        <p:sp>
          <p:nvSpPr>
            <p:cNvPr id="10" name="矩形 9"/>
            <p:cNvSpPr/>
            <p:nvPr/>
          </p:nvSpPr>
          <p:spPr>
            <a:xfrm>
              <a:off x="1900207" y="1628090"/>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BP</a:t>
              </a:r>
              <a:endParaRPr lang="zh-TW" altLang="en-US" dirty="0">
                <a:solidFill>
                  <a:schemeClr val="tx1"/>
                </a:solidFill>
              </a:endParaRPr>
            </a:p>
          </p:txBody>
        </p:sp>
        <p:pic>
          <p:nvPicPr>
            <p:cNvPr id="40" name="圖片 39" descr="\documentclass{article}&#10;\usepackage{amsmath}&#10;\pagestyle{empty}&#10;\begin{document}&#10;&#10;&#10;${\bf{y}}$&#10;&#10;\end{document}" title="IguanaTex Bitmap Display"/>
            <p:cNvPicPr>
              <a:picLocks noChangeAspect="1"/>
            </p:cNvPicPr>
            <p:nvPr>
              <p:custDataLst>
                <p:tags r:id="rId7"/>
              </p:custDataLst>
            </p:nvPr>
          </p:nvPicPr>
          <p:blipFill>
            <a:blip r:embed="rId22">
              <a:extLst>
                <a:ext uri="{28A0092B-C50C-407E-A947-70E740481C1C}">
                  <a14:useLocalDpi xmlns:a14="http://schemas.microsoft.com/office/drawing/2010/main" val="0"/>
                </a:ext>
              </a:extLst>
            </a:blip>
            <a:stretch>
              <a:fillRect/>
            </a:stretch>
          </p:blipFill>
          <p:spPr>
            <a:xfrm>
              <a:off x="1273975" y="1824241"/>
              <a:ext cx="100267" cy="114134"/>
            </a:xfrm>
            <a:prstGeom prst="rect">
              <a:avLst/>
            </a:prstGeom>
          </p:spPr>
        </p:pic>
        <p:cxnSp>
          <p:nvCxnSpPr>
            <p:cNvPr id="41" name="直線單箭頭接點 40"/>
            <p:cNvCxnSpPr>
              <a:endCxn id="10" idx="1"/>
            </p:cNvCxnSpPr>
            <p:nvPr/>
          </p:nvCxnSpPr>
          <p:spPr>
            <a:xfrm>
              <a:off x="1463092" y="1881308"/>
              <a:ext cx="43711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p:cNvCxnSpPr>
              <a:stCxn id="10" idx="3"/>
              <a:endCxn id="70" idx="2"/>
            </p:cNvCxnSpPr>
            <p:nvPr/>
          </p:nvCxnSpPr>
          <p:spPr>
            <a:xfrm flipV="1">
              <a:off x="2785174" y="1881306"/>
              <a:ext cx="266841" cy="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8" name="矩形 47"/>
            <p:cNvSpPr/>
            <p:nvPr/>
          </p:nvSpPr>
          <p:spPr>
            <a:xfrm>
              <a:off x="3485566" y="1628088"/>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CNN</a:t>
              </a:r>
              <a:endParaRPr lang="zh-TW" altLang="en-US" dirty="0">
                <a:solidFill>
                  <a:schemeClr val="tx1"/>
                </a:solidFill>
              </a:endParaRPr>
            </a:p>
          </p:txBody>
        </p:sp>
        <p:sp>
          <p:nvSpPr>
            <p:cNvPr id="52" name="矩形 51"/>
            <p:cNvSpPr/>
            <p:nvPr/>
          </p:nvSpPr>
          <p:spPr>
            <a:xfrm>
              <a:off x="5504337" y="1628088"/>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BP</a:t>
              </a:r>
              <a:endParaRPr lang="zh-TW" altLang="en-US" dirty="0">
                <a:solidFill>
                  <a:schemeClr val="tx1"/>
                </a:solidFill>
              </a:endParaRPr>
            </a:p>
          </p:txBody>
        </p:sp>
        <p:cxnSp>
          <p:nvCxnSpPr>
            <p:cNvPr id="53" name="直線單箭頭接點 52"/>
            <p:cNvCxnSpPr>
              <a:stCxn id="48" idx="3"/>
              <a:endCxn id="82" idx="2"/>
            </p:cNvCxnSpPr>
            <p:nvPr/>
          </p:nvCxnSpPr>
          <p:spPr>
            <a:xfrm flipV="1">
              <a:off x="4370533" y="1880034"/>
              <a:ext cx="549164" cy="1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4" name="直線單箭頭接點 63"/>
            <p:cNvCxnSpPr>
              <a:stCxn id="52" idx="3"/>
            </p:cNvCxnSpPr>
            <p:nvPr/>
          </p:nvCxnSpPr>
          <p:spPr>
            <a:xfrm flipV="1">
              <a:off x="6389304" y="1881306"/>
              <a:ext cx="44041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51" name="圖片 50" descr="\documentclass{article}&#10;\usepackage{amsmath}&#10;\pagestyle{empty}&#10;\begin{document}&#10;&#10;&#10;$\hat{\bf{x}}$&#10;&#10;\end{document}" title="IguanaTex Bitmap Display"/>
            <p:cNvPicPr>
              <a:picLocks noChangeAspect="1"/>
            </p:cNvPicPr>
            <p:nvPr>
              <p:custDataLst>
                <p:tags r:id="rId8"/>
              </p:custDataLst>
            </p:nvPr>
          </p:nvPicPr>
          <p:blipFill>
            <a:blip r:embed="rId23">
              <a:extLst>
                <a:ext uri="{28A0092B-C50C-407E-A947-70E740481C1C}">
                  <a14:useLocalDpi xmlns:a14="http://schemas.microsoft.com/office/drawing/2010/main" val="0"/>
                </a:ext>
              </a:extLst>
            </a:blip>
            <a:stretch>
              <a:fillRect/>
            </a:stretch>
          </p:blipFill>
          <p:spPr>
            <a:xfrm>
              <a:off x="6887580" y="1791676"/>
              <a:ext cx="101334" cy="125867"/>
            </a:xfrm>
            <a:prstGeom prst="rect">
              <a:avLst/>
            </a:prstGeom>
          </p:spPr>
        </p:pic>
        <p:sp>
          <p:nvSpPr>
            <p:cNvPr id="70" name="流程圖: 或 69"/>
            <p:cNvSpPr/>
            <p:nvPr/>
          </p:nvSpPr>
          <p:spPr>
            <a:xfrm>
              <a:off x="3052015" y="1773306"/>
              <a:ext cx="216795" cy="216000"/>
            </a:xfrm>
            <a:prstGeom prst="flowChartOr">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72" name="直線單箭頭接點 71"/>
            <p:cNvCxnSpPr>
              <a:stCxn id="70" idx="6"/>
              <a:endCxn id="48" idx="1"/>
            </p:cNvCxnSpPr>
            <p:nvPr/>
          </p:nvCxnSpPr>
          <p:spPr>
            <a:xfrm>
              <a:off x="3268810" y="1881306"/>
              <a:ext cx="216756"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7" name="肘形接點 76"/>
            <p:cNvCxnSpPr>
              <a:endCxn id="70" idx="0"/>
            </p:cNvCxnSpPr>
            <p:nvPr/>
          </p:nvCxnSpPr>
          <p:spPr>
            <a:xfrm>
              <a:off x="1614698" y="1441690"/>
              <a:ext cx="1545715" cy="331616"/>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80" name="直線接點 79"/>
            <p:cNvCxnSpPr/>
            <p:nvPr/>
          </p:nvCxnSpPr>
          <p:spPr>
            <a:xfrm>
              <a:off x="1614698" y="1437872"/>
              <a:ext cx="0" cy="443434"/>
            </a:xfrm>
            <a:prstGeom prst="line">
              <a:avLst/>
            </a:prstGeom>
          </p:spPr>
          <p:style>
            <a:lnRef idx="1">
              <a:schemeClr val="dk1"/>
            </a:lnRef>
            <a:fillRef idx="0">
              <a:schemeClr val="dk1"/>
            </a:fillRef>
            <a:effectRef idx="0">
              <a:schemeClr val="dk1"/>
            </a:effectRef>
            <a:fontRef idx="minor">
              <a:schemeClr val="tx1"/>
            </a:fontRef>
          </p:style>
        </p:cxnSp>
        <p:sp>
          <p:nvSpPr>
            <p:cNvPr id="82" name="流程圖: 或 81"/>
            <p:cNvSpPr/>
            <p:nvPr/>
          </p:nvSpPr>
          <p:spPr>
            <a:xfrm>
              <a:off x="4919697" y="1772034"/>
              <a:ext cx="216795" cy="216000"/>
            </a:xfrm>
            <a:prstGeom prst="flowChartOr">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6" name="直線單箭頭接點 85"/>
            <p:cNvCxnSpPr>
              <a:stCxn id="82" idx="6"/>
              <a:endCxn id="52" idx="1"/>
            </p:cNvCxnSpPr>
            <p:nvPr/>
          </p:nvCxnSpPr>
          <p:spPr>
            <a:xfrm>
              <a:off x="5136492" y="1880034"/>
              <a:ext cx="367845" cy="1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9" name="肘形接點 88"/>
            <p:cNvCxnSpPr>
              <a:endCxn id="82" idx="0"/>
            </p:cNvCxnSpPr>
            <p:nvPr/>
          </p:nvCxnSpPr>
          <p:spPr>
            <a:xfrm>
              <a:off x="3160370" y="1438637"/>
              <a:ext cx="1867725" cy="33339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pic>
          <p:nvPicPr>
            <p:cNvPr id="92" name="圖片 91" descr="\documentclass{article}&#10;\usepackage{amsmath}&#10;\pagestyle{empty}&#10;\begin{document}&#10;&#10;&#10;$\tilde{\bf{n}}$&#10;&#10;\end{document}" title="IguanaTex Bitmap Display"/>
            <p:cNvPicPr>
              <a:picLocks noChangeAspect="1"/>
            </p:cNvPicPr>
            <p:nvPr>
              <p:custDataLst>
                <p:tags r:id="rId9"/>
              </p:custDataLst>
            </p:nvPr>
          </p:nvPicPr>
          <p:blipFill>
            <a:blip r:embed="rId24">
              <a:extLst>
                <a:ext uri="{28A0092B-C50C-407E-A947-70E740481C1C}">
                  <a14:useLocalDpi xmlns:a14="http://schemas.microsoft.com/office/drawing/2010/main" val="0"/>
                </a:ext>
              </a:extLst>
            </a:blip>
            <a:stretch>
              <a:fillRect/>
            </a:stretch>
          </p:blipFill>
          <p:spPr>
            <a:xfrm>
              <a:off x="4593915" y="1728193"/>
              <a:ext cx="102400" cy="121600"/>
            </a:xfrm>
            <a:prstGeom prst="rect">
              <a:avLst/>
            </a:prstGeom>
          </p:spPr>
        </p:pic>
        <p:pic>
          <p:nvPicPr>
            <p:cNvPr id="94" name="圖片 93" descr="\documentclass{article}&#10;\usepackage{amsmath}&#10;\pagestyle{empty}&#10;\begin{document}&#10;&#10;&#10;-&#10;&#10;\end{document}" title="IguanaTex Bitmap Display"/>
            <p:cNvPicPr>
              <a:picLocks noChangeAspect="1"/>
            </p:cNvPicPr>
            <p:nvPr>
              <p:custDataLst>
                <p:tags r:id="rId10"/>
              </p:custDataLst>
            </p:nvPr>
          </p:nvPicPr>
          <p:blipFill>
            <a:blip r:embed="rId25">
              <a:extLst>
                <a:ext uri="{28A0092B-C50C-407E-A947-70E740481C1C}">
                  <a14:useLocalDpi xmlns:a14="http://schemas.microsoft.com/office/drawing/2010/main" val="0"/>
                </a:ext>
              </a:extLst>
            </a:blip>
            <a:stretch>
              <a:fillRect/>
            </a:stretch>
          </p:blipFill>
          <p:spPr>
            <a:xfrm>
              <a:off x="4779278" y="1805952"/>
              <a:ext cx="48000" cy="10667"/>
            </a:xfrm>
            <a:prstGeom prst="rect">
              <a:avLst/>
            </a:prstGeom>
          </p:spPr>
        </p:pic>
        <p:pic>
          <p:nvPicPr>
            <p:cNvPr id="101" name="圖片 100" descr="\documentclass{article}&#10;\usepackage{amsmath}&#10;\pagestyle{empty}&#10;\begin{document}&#10;&#10;&#10;+&#10;&#10;\end{document}" title="IguanaTex Bitmap Display"/>
            <p:cNvPicPr>
              <a:picLocks noChangeAspect="1"/>
            </p:cNvPicPr>
            <p:nvPr>
              <p:custDataLst>
                <p:tags r:id="rId11"/>
              </p:custDataLst>
            </p:nvPr>
          </p:nvPicPr>
          <p:blipFill>
            <a:blip r:embed="rId26">
              <a:extLst>
                <a:ext uri="{28A0092B-C50C-407E-A947-70E740481C1C}">
                  <a14:useLocalDpi xmlns:a14="http://schemas.microsoft.com/office/drawing/2010/main" val="0"/>
                </a:ext>
              </a:extLst>
            </a:blip>
            <a:stretch>
              <a:fillRect/>
            </a:stretch>
          </p:blipFill>
          <p:spPr>
            <a:xfrm>
              <a:off x="4914803" y="1659589"/>
              <a:ext cx="50743" cy="50743"/>
            </a:xfrm>
            <a:prstGeom prst="rect">
              <a:avLst/>
            </a:prstGeom>
          </p:spPr>
        </p:pic>
        <p:pic>
          <p:nvPicPr>
            <p:cNvPr id="103" name="圖片 102" descr="\documentclass{article}&#10;\usepackage{amsmath}&#10;\pagestyle{empty}&#10;\begin{document}&#10;&#10;&#10;+&#10;&#10;\end{document}" title="IguanaTex Bitmap Display"/>
            <p:cNvPicPr>
              <a:picLocks noChangeAspect="1"/>
            </p:cNvPicPr>
            <p:nvPr>
              <p:custDataLst>
                <p:tags r:id="rId12"/>
              </p:custDataLst>
            </p:nvPr>
          </p:nvPicPr>
          <p:blipFill>
            <a:blip r:embed="rId26">
              <a:extLst>
                <a:ext uri="{28A0092B-C50C-407E-A947-70E740481C1C}">
                  <a14:useLocalDpi xmlns:a14="http://schemas.microsoft.com/office/drawing/2010/main" val="0"/>
                </a:ext>
              </a:extLst>
            </a:blip>
            <a:stretch>
              <a:fillRect/>
            </a:stretch>
          </p:blipFill>
          <p:spPr>
            <a:xfrm>
              <a:off x="3048040" y="1659589"/>
              <a:ext cx="50743" cy="50743"/>
            </a:xfrm>
            <a:prstGeom prst="rect">
              <a:avLst/>
            </a:prstGeom>
          </p:spPr>
        </p:pic>
        <p:pic>
          <p:nvPicPr>
            <p:cNvPr id="105" name="圖片 104" descr="\documentclass{article}&#10;\usepackage{amsmath}&#10;\pagestyle{empty}&#10;\begin{document}&#10;&#10;&#10;$\hat{\bf{s}}$&#10;&#10;\end{document}" title="IguanaTex Bitmap Display"/>
            <p:cNvPicPr>
              <a:picLocks noChangeAspect="1"/>
            </p:cNvPicPr>
            <p:nvPr>
              <p:custDataLst>
                <p:tags r:id="rId13"/>
              </p:custDataLst>
            </p:nvPr>
          </p:nvPicPr>
          <p:blipFill>
            <a:blip r:embed="rId27">
              <a:extLst>
                <a:ext uri="{28A0092B-C50C-407E-A947-70E740481C1C}">
                  <a14:useLocalDpi xmlns:a14="http://schemas.microsoft.com/office/drawing/2010/main" val="0"/>
                </a:ext>
              </a:extLst>
            </a:blip>
            <a:stretch>
              <a:fillRect/>
            </a:stretch>
          </p:blipFill>
          <p:spPr>
            <a:xfrm>
              <a:off x="2834493" y="1728193"/>
              <a:ext cx="67200" cy="126934"/>
            </a:xfrm>
            <a:prstGeom prst="rect">
              <a:avLst/>
            </a:prstGeom>
          </p:spPr>
        </p:pic>
        <p:pic>
          <p:nvPicPr>
            <p:cNvPr id="106" name="圖片 105" descr="\documentclass{article}&#10;\usepackage{amsmath}&#10;\pagestyle{empty}&#10;\begin{document}&#10;&#10;&#10;-&#10;&#10;\end{document}" title="IguanaTex Bitmap Display"/>
            <p:cNvPicPr>
              <a:picLocks noChangeAspect="1"/>
            </p:cNvPicPr>
            <p:nvPr>
              <p:custDataLst>
                <p:tags r:id="rId14"/>
              </p:custDataLst>
            </p:nvPr>
          </p:nvPicPr>
          <p:blipFill>
            <a:blip r:embed="rId25">
              <a:extLst>
                <a:ext uri="{28A0092B-C50C-407E-A947-70E740481C1C}">
                  <a14:useLocalDpi xmlns:a14="http://schemas.microsoft.com/office/drawing/2010/main" val="0"/>
                </a:ext>
              </a:extLst>
            </a:blip>
            <a:stretch>
              <a:fillRect/>
            </a:stretch>
          </p:blipFill>
          <p:spPr>
            <a:xfrm>
              <a:off x="2942428" y="1809176"/>
              <a:ext cx="48000" cy="10667"/>
            </a:xfrm>
            <a:prstGeom prst="rect">
              <a:avLst/>
            </a:prstGeom>
          </p:spPr>
        </p:pic>
        <p:pic>
          <p:nvPicPr>
            <p:cNvPr id="109" name="圖片 108" descr="\documentclass{article}&#10;\usepackage{amsmath}&#10;\pagestyle{empty}&#10;\begin{document}&#10;&#10;&#10;$\hat{\bf{n}}$&#10;&#10;\end{document}" title="IguanaTex Bitmap Display"/>
            <p:cNvPicPr>
              <a:picLocks noChangeAspect="1"/>
            </p:cNvPicPr>
            <p:nvPr>
              <p:custDataLst>
                <p:tags r:id="rId15"/>
              </p:custDataLst>
            </p:nvPr>
          </p:nvPicPr>
          <p:blipFill>
            <a:blip r:embed="rId28">
              <a:extLst>
                <a:ext uri="{28A0092B-C50C-407E-A947-70E740481C1C}">
                  <a14:useLocalDpi xmlns:a14="http://schemas.microsoft.com/office/drawing/2010/main" val="0"/>
                </a:ext>
              </a:extLst>
            </a:blip>
            <a:stretch>
              <a:fillRect/>
            </a:stretch>
          </p:blipFill>
          <p:spPr>
            <a:xfrm>
              <a:off x="3297569" y="1709842"/>
              <a:ext cx="102400" cy="125867"/>
            </a:xfrm>
            <a:prstGeom prst="rect">
              <a:avLst/>
            </a:prstGeom>
          </p:spPr>
        </p:pic>
        <p:pic>
          <p:nvPicPr>
            <p:cNvPr id="110" name="圖片 109" descr="\documentclass{article}&#10;\usepackage{amsmath}&#10;\pagestyle{empty}&#10;\begin{document}&#10;&#10;&#10;$\hat{\bf{y}}$&#10;&#10;\end{document}" title="IguanaTex Bitmap Display"/>
            <p:cNvPicPr>
              <a:picLocks noChangeAspect="1"/>
            </p:cNvPicPr>
            <p:nvPr>
              <p:custDataLst>
                <p:tags r:id="rId16"/>
              </p:custDataLst>
            </p:nvPr>
          </p:nvPicPr>
          <p:blipFill>
            <a:blip r:embed="rId29">
              <a:extLst>
                <a:ext uri="{28A0092B-C50C-407E-A947-70E740481C1C}">
                  <a14:useLocalDpi xmlns:a14="http://schemas.microsoft.com/office/drawing/2010/main" val="0"/>
                </a:ext>
              </a:extLst>
            </a:blip>
            <a:stretch>
              <a:fillRect/>
            </a:stretch>
          </p:blipFill>
          <p:spPr>
            <a:xfrm>
              <a:off x="5242962" y="1689984"/>
              <a:ext cx="100267" cy="161067"/>
            </a:xfrm>
            <a:prstGeom prst="rect">
              <a:avLst/>
            </a:prstGeom>
          </p:spPr>
        </p:pic>
      </p:grpSp>
      <p:pic>
        <p:nvPicPr>
          <p:cNvPr id="113" name="圖片 112" descr="\documentclass{article}&#10;\usepackage{amsmath}&#10;\pagestyle{empty}&#10;\begin{document}&#10;&#10;&#10;&#10;$\text{Loss}_A = \frac{\| \mathbf{r} \|^2}{N}$&#10;&#10;&#10;\end{document}" title="IguanaTex Bitmap Display"/>
          <p:cNvPicPr>
            <a:picLocks noChangeAspect="1"/>
          </p:cNvPicPr>
          <p:nvPr>
            <p:custDataLst>
              <p:tags r:id="rId4"/>
            </p:custDataLst>
          </p:nvPr>
        </p:nvPicPr>
        <p:blipFill>
          <a:blip r:embed="rId30">
            <a:extLst>
              <a:ext uri="{28A0092B-C50C-407E-A947-70E740481C1C}">
                <a14:useLocalDpi xmlns:a14="http://schemas.microsoft.com/office/drawing/2010/main" val="0"/>
              </a:ext>
            </a:extLst>
          </a:blip>
          <a:stretch>
            <a:fillRect/>
          </a:stretch>
        </p:blipFill>
        <p:spPr>
          <a:xfrm>
            <a:off x="3752849" y="2422933"/>
            <a:ext cx="986667" cy="259200"/>
          </a:xfrm>
          <a:prstGeom prst="rect">
            <a:avLst/>
          </a:prstGeom>
          <a:ln>
            <a:solidFill>
              <a:srgbClr val="FF0000"/>
            </a:solidFill>
          </a:ln>
        </p:spPr>
      </p:pic>
      <p:sp>
        <p:nvSpPr>
          <p:cNvPr id="114" name="手繪多邊形 113"/>
          <p:cNvSpPr/>
          <p:nvPr/>
        </p:nvSpPr>
        <p:spPr>
          <a:xfrm flipH="1">
            <a:off x="3644228" y="2150859"/>
            <a:ext cx="108621" cy="270629"/>
          </a:xfrm>
          <a:custGeom>
            <a:avLst/>
            <a:gdLst>
              <a:gd name="connsiteX0" fmla="*/ 158750 w 158750"/>
              <a:gd name="connsiteY0" fmla="*/ 0 h 520700"/>
              <a:gd name="connsiteX1" fmla="*/ 0 w 158750"/>
              <a:gd name="connsiteY1" fmla="*/ 520700 h 520700"/>
            </a:gdLst>
            <a:ahLst/>
            <a:cxnLst>
              <a:cxn ang="0">
                <a:pos x="connsiteX0" y="connsiteY0"/>
              </a:cxn>
              <a:cxn ang="0">
                <a:pos x="connsiteX1" y="connsiteY1"/>
              </a:cxn>
            </a:cxnLst>
            <a:rect l="l" t="t" r="r" b="b"/>
            <a:pathLst>
              <a:path w="158750" h="520700">
                <a:moveTo>
                  <a:pt x="158750" y="0"/>
                </a:moveTo>
                <a:cubicBezTo>
                  <a:pt x="95779" y="221721"/>
                  <a:pt x="32808" y="443442"/>
                  <a:pt x="0" y="520700"/>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18" name="圖片 117" descr="\documentclass{article}&#10;\usepackage{amsmath}&#10;\usepackage[dvipsnames]{xcolor}&#10;\pagestyle{empty}&#10;\begin{document}&#10;&#10;&#10;{\textcolor{red}{MSE}}&#10;&#10;\end{document}" title="IguanaTex Bitmap Display"/>
          <p:cNvPicPr>
            <a:picLocks noChangeAspect="1"/>
          </p:cNvPicPr>
          <p:nvPr>
            <p:custDataLst>
              <p:tags r:id="rId5"/>
            </p:custDataLst>
          </p:nvPr>
        </p:nvPicPr>
        <p:blipFill>
          <a:blip r:embed="rId31">
            <a:extLst>
              <a:ext uri="{28A0092B-C50C-407E-A947-70E740481C1C}">
                <a14:useLocalDpi xmlns:a14="http://schemas.microsoft.com/office/drawing/2010/main" val="0"/>
              </a:ext>
            </a:extLst>
          </a:blip>
          <a:stretch>
            <a:fillRect/>
          </a:stretch>
        </p:blipFill>
        <p:spPr>
          <a:xfrm>
            <a:off x="4369383" y="2715170"/>
            <a:ext cx="370133" cy="129067"/>
          </a:xfrm>
          <a:prstGeom prst="rect">
            <a:avLst/>
          </a:prstGeom>
        </p:spPr>
      </p:pic>
      <p:pic>
        <p:nvPicPr>
          <p:cNvPr id="123" name="圖片 122" descr="\documentclass{article}&#10;\usepackage{amsmath}&#10;\pagestyle{empty}&#10;\begin{document}&#10;\noindent&#10;$\hat{P}_\xi(*)$, the empirical probability distribution of the residual noise, can be obtained using the training data after the network training is completed.&#10;&#10;&#10;\end{document}" title="IguanaTex Bitmap Display"/>
          <p:cNvPicPr>
            <a:picLocks noChangeAspect="1"/>
          </p:cNvPicPr>
          <p:nvPr>
            <p:custDataLst>
              <p:tags r:id="rId6"/>
            </p:custDataLst>
          </p:nvPr>
        </p:nvPicPr>
        <p:blipFill>
          <a:blip r:embed="rId32">
            <a:extLst>
              <a:ext uri="{28A0092B-C50C-407E-A947-70E740481C1C}">
                <a14:useLocalDpi xmlns:a14="http://schemas.microsoft.com/office/drawing/2010/main" val="0"/>
              </a:ext>
            </a:extLst>
          </a:blip>
          <a:stretch>
            <a:fillRect/>
          </a:stretch>
        </p:blipFill>
        <p:spPr>
          <a:xfrm>
            <a:off x="248572" y="3252245"/>
            <a:ext cx="7837714" cy="534857"/>
          </a:xfrm>
          <a:prstGeom prst="rect">
            <a:avLst/>
          </a:prstGeom>
        </p:spPr>
      </p:pic>
    </p:spTree>
    <p:extLst>
      <p:ext uri="{BB962C8B-B14F-4D97-AF65-F5344CB8AC3E}">
        <p14:creationId xmlns:p14="http://schemas.microsoft.com/office/powerpoint/2010/main" val="15959932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a:solidFill>
                  <a:schemeClr val="bg1"/>
                </a:solidFill>
              </a:rPr>
              <a:t>BP-CNN - Enhanced BP-CNN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12</a:t>
            </a:fld>
            <a:endParaRPr lang="zh-TW" altLang="en-US" sz="1200" b="1" dirty="0">
              <a:ln w="0"/>
              <a:solidFill>
                <a:srgbClr val="FFFFFF"/>
              </a:solidFill>
              <a:latin typeface="Montserrat" panose="00000500000000000000" pitchFamily="2" charset="0"/>
            </a:endParaRPr>
          </a:p>
        </p:txBody>
      </p:sp>
      <p:pic>
        <p:nvPicPr>
          <p:cNvPr id="14" name="圖片 13" descr="\documentclass{article}&#10;\usepackage{amsmath}&#10;\pagestyle{empty}&#10;\begin{document}&#10;&#10;&#10;$\text{LLR}_i^{(1)} = \log \frac{\Pr(y_i \mid s_i = 1)}{\Pr(y_i \mid s_i = -1)} = \frac{2y_i}{\sigma^2/2}$&#10;&#10;\end{document}" title="IguanaTex Bitmap Display"/>
          <p:cNvPicPr>
            <a:picLocks noChangeAspect="1"/>
          </p:cNvPicPr>
          <p:nvPr>
            <p:custDataLst>
              <p:tags r:id="rId1"/>
            </p:custDataLst>
          </p:nvPr>
        </p:nvPicPr>
        <p:blipFill>
          <a:blip r:embed="rId22">
            <a:extLst>
              <a:ext uri="{28A0092B-C50C-407E-A947-70E740481C1C}">
                <a14:useLocalDpi xmlns:a14="http://schemas.microsoft.com/office/drawing/2010/main" val="0"/>
              </a:ext>
            </a:extLst>
          </a:blip>
          <a:stretch>
            <a:fillRect/>
          </a:stretch>
        </p:blipFill>
        <p:spPr>
          <a:xfrm>
            <a:off x="36641" y="2431644"/>
            <a:ext cx="2474667" cy="276267"/>
          </a:xfrm>
          <a:prstGeom prst="rect">
            <a:avLst/>
          </a:prstGeom>
        </p:spPr>
      </p:pic>
      <p:sp>
        <p:nvSpPr>
          <p:cNvPr id="24" name="手繪多邊形 23"/>
          <p:cNvSpPr/>
          <p:nvPr/>
        </p:nvSpPr>
        <p:spPr>
          <a:xfrm>
            <a:off x="1361603" y="1927336"/>
            <a:ext cx="432134" cy="459550"/>
          </a:xfrm>
          <a:custGeom>
            <a:avLst/>
            <a:gdLst>
              <a:gd name="connsiteX0" fmla="*/ 158750 w 158750"/>
              <a:gd name="connsiteY0" fmla="*/ 0 h 520700"/>
              <a:gd name="connsiteX1" fmla="*/ 0 w 158750"/>
              <a:gd name="connsiteY1" fmla="*/ 520700 h 520700"/>
            </a:gdLst>
            <a:ahLst/>
            <a:cxnLst>
              <a:cxn ang="0">
                <a:pos x="connsiteX0" y="connsiteY0"/>
              </a:cxn>
              <a:cxn ang="0">
                <a:pos x="connsiteX1" y="connsiteY1"/>
              </a:cxn>
            </a:cxnLst>
            <a:rect l="l" t="t" r="r" b="b"/>
            <a:pathLst>
              <a:path w="158750" h="520700">
                <a:moveTo>
                  <a:pt x="158750" y="0"/>
                </a:moveTo>
                <a:cubicBezTo>
                  <a:pt x="95779" y="221721"/>
                  <a:pt x="32808" y="443442"/>
                  <a:pt x="0" y="520700"/>
                </a:cubicBezTo>
              </a:path>
            </a:pathLst>
          </a:custGeom>
          <a:ln/>
        </p:spPr>
        <p:style>
          <a:lnRef idx="1">
            <a:schemeClr val="accent5"/>
          </a:lnRef>
          <a:fillRef idx="0">
            <a:schemeClr val="accent5"/>
          </a:fillRef>
          <a:effectRef idx="0">
            <a:schemeClr val="accent5"/>
          </a:effectRef>
          <a:fontRef idx="minor">
            <a:schemeClr val="tx1"/>
          </a:fontRef>
        </p:style>
        <p:txBody>
          <a:bodyPr rtlCol="0" anchor="ctr"/>
          <a:lstStyle/>
          <a:p>
            <a:pPr algn="ctr"/>
            <a:endParaRPr lang="zh-TW" altLang="en-US"/>
          </a:p>
        </p:txBody>
      </p:sp>
      <p:pic>
        <p:nvPicPr>
          <p:cNvPr id="15" name="圖片 14" descr="\documentclass{article}&#10;\usepackage{amsmath}&#10;\pagestyle{empty}&#10;\begin{document}&#10;&#10;&#10;$&#10;\text{LLR}_i^{(2)} = \frac{2\hat{y}_i}{\sigma_r^2}&#10;$&#10;&#10;&#10;\end{document}" title="IguanaTex Bitmap Display"/>
          <p:cNvPicPr>
            <a:picLocks noChangeAspect="1"/>
          </p:cNvPicPr>
          <p:nvPr>
            <p:custDataLst>
              <p:tags r:id="rId2"/>
            </p:custDataLst>
          </p:nvPr>
        </p:nvPicPr>
        <p:blipFill>
          <a:blip r:embed="rId23">
            <a:extLst>
              <a:ext uri="{28A0092B-C50C-407E-A947-70E740481C1C}">
                <a14:useLocalDpi xmlns:a14="http://schemas.microsoft.com/office/drawing/2010/main" val="0"/>
              </a:ext>
            </a:extLst>
          </a:blip>
          <a:stretch>
            <a:fillRect/>
          </a:stretch>
        </p:blipFill>
        <p:spPr>
          <a:xfrm>
            <a:off x="5653562" y="2419843"/>
            <a:ext cx="993067" cy="282667"/>
          </a:xfrm>
          <a:prstGeom prst="rect">
            <a:avLst/>
          </a:prstGeom>
          <a:ln>
            <a:solidFill>
              <a:srgbClr val="FF0000"/>
            </a:solidFill>
          </a:ln>
        </p:spPr>
      </p:pic>
      <p:sp>
        <p:nvSpPr>
          <p:cNvPr id="63" name="手繪多邊形 62"/>
          <p:cNvSpPr/>
          <p:nvPr/>
        </p:nvSpPr>
        <p:spPr>
          <a:xfrm flipH="1">
            <a:off x="5315702" y="1953677"/>
            <a:ext cx="337859" cy="466165"/>
          </a:xfrm>
          <a:custGeom>
            <a:avLst/>
            <a:gdLst>
              <a:gd name="connsiteX0" fmla="*/ 158750 w 158750"/>
              <a:gd name="connsiteY0" fmla="*/ 0 h 520700"/>
              <a:gd name="connsiteX1" fmla="*/ 0 w 158750"/>
              <a:gd name="connsiteY1" fmla="*/ 520700 h 520700"/>
            </a:gdLst>
            <a:ahLst/>
            <a:cxnLst>
              <a:cxn ang="0">
                <a:pos x="connsiteX0" y="connsiteY0"/>
              </a:cxn>
              <a:cxn ang="0">
                <a:pos x="connsiteX1" y="connsiteY1"/>
              </a:cxn>
            </a:cxnLst>
            <a:rect l="l" t="t" r="r" b="b"/>
            <a:pathLst>
              <a:path w="158750" h="520700">
                <a:moveTo>
                  <a:pt x="158750" y="0"/>
                </a:moveTo>
                <a:cubicBezTo>
                  <a:pt x="95779" y="221721"/>
                  <a:pt x="32808" y="443442"/>
                  <a:pt x="0" y="520700"/>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7" name="群組 16"/>
          <p:cNvGrpSpPr/>
          <p:nvPr/>
        </p:nvGrpSpPr>
        <p:grpSpPr>
          <a:xfrm>
            <a:off x="1273975" y="1437872"/>
            <a:ext cx="5714939" cy="696655"/>
            <a:chOff x="1273975" y="1437872"/>
            <a:chExt cx="5714939" cy="696655"/>
          </a:xfrm>
        </p:grpSpPr>
        <p:sp>
          <p:nvSpPr>
            <p:cNvPr id="10" name="矩形 9"/>
            <p:cNvSpPr/>
            <p:nvPr/>
          </p:nvSpPr>
          <p:spPr>
            <a:xfrm>
              <a:off x="1900207" y="1628090"/>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BP</a:t>
              </a:r>
              <a:endParaRPr lang="zh-TW" altLang="en-US" dirty="0">
                <a:solidFill>
                  <a:schemeClr val="tx1"/>
                </a:solidFill>
              </a:endParaRPr>
            </a:p>
          </p:txBody>
        </p:sp>
        <p:pic>
          <p:nvPicPr>
            <p:cNvPr id="40" name="圖片 39" descr="\documentclass{article}&#10;\usepackage{amsmath}&#10;\pagestyle{empty}&#10;\begin{document}&#10;&#10;&#10;${\bf{y}}$&#10;&#10;\end{document}" title="IguanaTex Bitmap Display"/>
            <p:cNvPicPr>
              <a:picLocks noChangeAspect="1"/>
            </p:cNvPicPr>
            <p:nvPr>
              <p:custDataLst>
                <p:tags r:id="rId10"/>
              </p:custDataLst>
            </p:nvPr>
          </p:nvPicPr>
          <p:blipFill>
            <a:blip r:embed="rId24">
              <a:extLst>
                <a:ext uri="{28A0092B-C50C-407E-A947-70E740481C1C}">
                  <a14:useLocalDpi xmlns:a14="http://schemas.microsoft.com/office/drawing/2010/main" val="0"/>
                </a:ext>
              </a:extLst>
            </a:blip>
            <a:stretch>
              <a:fillRect/>
            </a:stretch>
          </p:blipFill>
          <p:spPr>
            <a:xfrm>
              <a:off x="1273975" y="1824241"/>
              <a:ext cx="100267" cy="114134"/>
            </a:xfrm>
            <a:prstGeom prst="rect">
              <a:avLst/>
            </a:prstGeom>
          </p:spPr>
        </p:pic>
        <p:cxnSp>
          <p:nvCxnSpPr>
            <p:cNvPr id="41" name="直線單箭頭接點 40"/>
            <p:cNvCxnSpPr>
              <a:endCxn id="10" idx="1"/>
            </p:cNvCxnSpPr>
            <p:nvPr/>
          </p:nvCxnSpPr>
          <p:spPr>
            <a:xfrm>
              <a:off x="1463092" y="1881308"/>
              <a:ext cx="43711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p:cNvCxnSpPr>
              <a:stCxn id="10" idx="3"/>
              <a:endCxn id="70" idx="2"/>
            </p:cNvCxnSpPr>
            <p:nvPr/>
          </p:nvCxnSpPr>
          <p:spPr>
            <a:xfrm flipV="1">
              <a:off x="2785174" y="1881306"/>
              <a:ext cx="266841" cy="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8" name="矩形 47"/>
            <p:cNvSpPr/>
            <p:nvPr/>
          </p:nvSpPr>
          <p:spPr>
            <a:xfrm>
              <a:off x="3485566" y="1628088"/>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CNN</a:t>
              </a:r>
              <a:endParaRPr lang="zh-TW" altLang="en-US" dirty="0">
                <a:solidFill>
                  <a:schemeClr val="tx1"/>
                </a:solidFill>
              </a:endParaRPr>
            </a:p>
          </p:txBody>
        </p:sp>
        <p:sp>
          <p:nvSpPr>
            <p:cNvPr id="52" name="矩形 51"/>
            <p:cNvSpPr/>
            <p:nvPr/>
          </p:nvSpPr>
          <p:spPr>
            <a:xfrm>
              <a:off x="5504337" y="1628088"/>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BP</a:t>
              </a:r>
              <a:endParaRPr lang="zh-TW" altLang="en-US" dirty="0">
                <a:solidFill>
                  <a:schemeClr val="tx1"/>
                </a:solidFill>
              </a:endParaRPr>
            </a:p>
          </p:txBody>
        </p:sp>
        <p:cxnSp>
          <p:nvCxnSpPr>
            <p:cNvPr id="53" name="直線單箭頭接點 52"/>
            <p:cNvCxnSpPr>
              <a:stCxn id="48" idx="3"/>
              <a:endCxn id="82" idx="2"/>
            </p:cNvCxnSpPr>
            <p:nvPr/>
          </p:nvCxnSpPr>
          <p:spPr>
            <a:xfrm flipV="1">
              <a:off x="4370533" y="1880034"/>
              <a:ext cx="549164" cy="1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4" name="直線單箭頭接點 63"/>
            <p:cNvCxnSpPr>
              <a:stCxn id="52" idx="3"/>
            </p:cNvCxnSpPr>
            <p:nvPr/>
          </p:nvCxnSpPr>
          <p:spPr>
            <a:xfrm flipV="1">
              <a:off x="6389304" y="1881306"/>
              <a:ext cx="44041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51" name="圖片 50" descr="\documentclass{article}&#10;\usepackage{amsmath}&#10;\pagestyle{empty}&#10;\begin{document}&#10;&#10;&#10;$\hat{\bf{x}}$&#10;&#10;\end{document}" title="IguanaTex Bitmap Display"/>
            <p:cNvPicPr>
              <a:picLocks noChangeAspect="1"/>
            </p:cNvPicPr>
            <p:nvPr>
              <p:custDataLst>
                <p:tags r:id="rId11"/>
              </p:custDataLst>
            </p:nvPr>
          </p:nvPicPr>
          <p:blipFill>
            <a:blip r:embed="rId25">
              <a:extLst>
                <a:ext uri="{28A0092B-C50C-407E-A947-70E740481C1C}">
                  <a14:useLocalDpi xmlns:a14="http://schemas.microsoft.com/office/drawing/2010/main" val="0"/>
                </a:ext>
              </a:extLst>
            </a:blip>
            <a:stretch>
              <a:fillRect/>
            </a:stretch>
          </p:blipFill>
          <p:spPr>
            <a:xfrm>
              <a:off x="6887580" y="1791676"/>
              <a:ext cx="101334" cy="125867"/>
            </a:xfrm>
            <a:prstGeom prst="rect">
              <a:avLst/>
            </a:prstGeom>
          </p:spPr>
        </p:pic>
        <p:sp>
          <p:nvSpPr>
            <p:cNvPr id="70" name="流程圖: 或 69"/>
            <p:cNvSpPr/>
            <p:nvPr/>
          </p:nvSpPr>
          <p:spPr>
            <a:xfrm>
              <a:off x="3052015" y="1773306"/>
              <a:ext cx="216795" cy="216000"/>
            </a:xfrm>
            <a:prstGeom prst="flowChartOr">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72" name="直線單箭頭接點 71"/>
            <p:cNvCxnSpPr>
              <a:stCxn id="70" idx="6"/>
              <a:endCxn id="48" idx="1"/>
            </p:cNvCxnSpPr>
            <p:nvPr/>
          </p:nvCxnSpPr>
          <p:spPr>
            <a:xfrm>
              <a:off x="3268810" y="1881306"/>
              <a:ext cx="216756"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7" name="肘形接點 76"/>
            <p:cNvCxnSpPr>
              <a:endCxn id="70" idx="0"/>
            </p:cNvCxnSpPr>
            <p:nvPr/>
          </p:nvCxnSpPr>
          <p:spPr>
            <a:xfrm>
              <a:off x="1614698" y="1441690"/>
              <a:ext cx="1545715" cy="331616"/>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80" name="直線接點 79"/>
            <p:cNvCxnSpPr/>
            <p:nvPr/>
          </p:nvCxnSpPr>
          <p:spPr>
            <a:xfrm>
              <a:off x="1614698" y="1437872"/>
              <a:ext cx="0" cy="443434"/>
            </a:xfrm>
            <a:prstGeom prst="line">
              <a:avLst/>
            </a:prstGeom>
          </p:spPr>
          <p:style>
            <a:lnRef idx="1">
              <a:schemeClr val="dk1"/>
            </a:lnRef>
            <a:fillRef idx="0">
              <a:schemeClr val="dk1"/>
            </a:fillRef>
            <a:effectRef idx="0">
              <a:schemeClr val="dk1"/>
            </a:effectRef>
            <a:fontRef idx="minor">
              <a:schemeClr val="tx1"/>
            </a:fontRef>
          </p:style>
        </p:cxnSp>
        <p:sp>
          <p:nvSpPr>
            <p:cNvPr id="82" name="流程圖: 或 81"/>
            <p:cNvSpPr/>
            <p:nvPr/>
          </p:nvSpPr>
          <p:spPr>
            <a:xfrm>
              <a:off x="4919697" y="1772034"/>
              <a:ext cx="216795" cy="216000"/>
            </a:xfrm>
            <a:prstGeom prst="flowChartOr">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6" name="直線單箭頭接點 85"/>
            <p:cNvCxnSpPr>
              <a:stCxn id="82" idx="6"/>
              <a:endCxn id="52" idx="1"/>
            </p:cNvCxnSpPr>
            <p:nvPr/>
          </p:nvCxnSpPr>
          <p:spPr>
            <a:xfrm>
              <a:off x="5136492" y="1880034"/>
              <a:ext cx="367845" cy="1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9" name="肘形接點 88"/>
            <p:cNvCxnSpPr>
              <a:endCxn id="82" idx="0"/>
            </p:cNvCxnSpPr>
            <p:nvPr/>
          </p:nvCxnSpPr>
          <p:spPr>
            <a:xfrm>
              <a:off x="3160370" y="1438637"/>
              <a:ext cx="1867725" cy="33339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pic>
          <p:nvPicPr>
            <p:cNvPr id="92" name="圖片 91" descr="\documentclass{article}&#10;\usepackage{amsmath}&#10;\pagestyle{empty}&#10;\begin{document}&#10;&#10;&#10;$\tilde{\bf{n}}$&#10;&#10;\end{document}" title="IguanaTex Bitmap Display"/>
            <p:cNvPicPr>
              <a:picLocks noChangeAspect="1"/>
            </p:cNvPicPr>
            <p:nvPr>
              <p:custDataLst>
                <p:tags r:id="rId12"/>
              </p:custDataLst>
            </p:nvPr>
          </p:nvPicPr>
          <p:blipFill>
            <a:blip r:embed="rId26">
              <a:extLst>
                <a:ext uri="{28A0092B-C50C-407E-A947-70E740481C1C}">
                  <a14:useLocalDpi xmlns:a14="http://schemas.microsoft.com/office/drawing/2010/main" val="0"/>
                </a:ext>
              </a:extLst>
            </a:blip>
            <a:stretch>
              <a:fillRect/>
            </a:stretch>
          </p:blipFill>
          <p:spPr>
            <a:xfrm>
              <a:off x="4593915" y="1728193"/>
              <a:ext cx="102400" cy="121600"/>
            </a:xfrm>
            <a:prstGeom prst="rect">
              <a:avLst/>
            </a:prstGeom>
          </p:spPr>
        </p:pic>
        <p:pic>
          <p:nvPicPr>
            <p:cNvPr id="94" name="圖片 93" descr="\documentclass{article}&#10;\usepackage{amsmath}&#10;\pagestyle{empty}&#10;\begin{document}&#10;&#10;&#10;-&#10;&#10;\end{document}" title="IguanaTex Bitmap Display"/>
            <p:cNvPicPr>
              <a:picLocks noChangeAspect="1"/>
            </p:cNvPicPr>
            <p:nvPr>
              <p:custDataLst>
                <p:tags r:id="rId13"/>
              </p:custDataLst>
            </p:nvPr>
          </p:nvPicPr>
          <p:blipFill>
            <a:blip r:embed="rId27">
              <a:extLst>
                <a:ext uri="{28A0092B-C50C-407E-A947-70E740481C1C}">
                  <a14:useLocalDpi xmlns:a14="http://schemas.microsoft.com/office/drawing/2010/main" val="0"/>
                </a:ext>
              </a:extLst>
            </a:blip>
            <a:stretch>
              <a:fillRect/>
            </a:stretch>
          </p:blipFill>
          <p:spPr>
            <a:xfrm>
              <a:off x="4779278" y="1805952"/>
              <a:ext cx="48000" cy="10667"/>
            </a:xfrm>
            <a:prstGeom prst="rect">
              <a:avLst/>
            </a:prstGeom>
          </p:spPr>
        </p:pic>
        <p:pic>
          <p:nvPicPr>
            <p:cNvPr id="101" name="圖片 100" descr="\documentclass{article}&#10;\usepackage{amsmath}&#10;\pagestyle{empty}&#10;\begin{document}&#10;&#10;&#10;+&#10;&#10;\end{document}" title="IguanaTex Bitmap Display"/>
            <p:cNvPicPr>
              <a:picLocks noChangeAspect="1"/>
            </p:cNvPicPr>
            <p:nvPr>
              <p:custDataLst>
                <p:tags r:id="rId14"/>
              </p:custDataLst>
            </p:nvPr>
          </p:nvPicPr>
          <p:blipFill>
            <a:blip r:embed="rId28">
              <a:extLst>
                <a:ext uri="{28A0092B-C50C-407E-A947-70E740481C1C}">
                  <a14:useLocalDpi xmlns:a14="http://schemas.microsoft.com/office/drawing/2010/main" val="0"/>
                </a:ext>
              </a:extLst>
            </a:blip>
            <a:stretch>
              <a:fillRect/>
            </a:stretch>
          </p:blipFill>
          <p:spPr>
            <a:xfrm>
              <a:off x="4914803" y="1659589"/>
              <a:ext cx="50743" cy="50743"/>
            </a:xfrm>
            <a:prstGeom prst="rect">
              <a:avLst/>
            </a:prstGeom>
          </p:spPr>
        </p:pic>
        <p:pic>
          <p:nvPicPr>
            <p:cNvPr id="11" name="圖片 10" descr="\documentclass{article}&#10;\usepackage{amsmath}&#10;\pagestyle{empty}&#10;\begin{document}&#10;&#10;&#10;\(+\)&#10;&#10;\end{document}" title="IguanaTex Bitmap Display"/>
            <p:cNvPicPr>
              <a:picLocks noChangeAspect="1"/>
            </p:cNvPicPr>
            <p:nvPr>
              <p:custDataLst>
                <p:tags r:id="rId15"/>
              </p:custDataLst>
            </p:nvPr>
          </p:nvPicPr>
          <p:blipFill>
            <a:blip r:embed="rId28">
              <a:extLst>
                <a:ext uri="{28A0092B-C50C-407E-A947-70E740481C1C}">
                  <a14:useLocalDpi xmlns:a14="http://schemas.microsoft.com/office/drawing/2010/main" val="0"/>
                </a:ext>
              </a:extLst>
            </a:blip>
            <a:stretch>
              <a:fillRect/>
            </a:stretch>
          </p:blipFill>
          <p:spPr>
            <a:xfrm>
              <a:off x="3048040" y="1659589"/>
              <a:ext cx="50743" cy="50743"/>
            </a:xfrm>
            <a:prstGeom prst="rect">
              <a:avLst/>
            </a:prstGeom>
          </p:spPr>
        </p:pic>
        <p:pic>
          <p:nvPicPr>
            <p:cNvPr id="105" name="圖片 104" descr="\documentclass{article}&#10;\usepackage{amsmath}&#10;\pagestyle{empty}&#10;\begin{document}&#10;&#10;&#10;$\hat{\bf{s}}$&#10;&#10;\end{document}" title="IguanaTex Bitmap Display"/>
            <p:cNvPicPr>
              <a:picLocks noChangeAspect="1"/>
            </p:cNvPicPr>
            <p:nvPr>
              <p:custDataLst>
                <p:tags r:id="rId16"/>
              </p:custDataLst>
            </p:nvPr>
          </p:nvPicPr>
          <p:blipFill>
            <a:blip r:embed="rId29">
              <a:extLst>
                <a:ext uri="{28A0092B-C50C-407E-A947-70E740481C1C}">
                  <a14:useLocalDpi xmlns:a14="http://schemas.microsoft.com/office/drawing/2010/main" val="0"/>
                </a:ext>
              </a:extLst>
            </a:blip>
            <a:stretch>
              <a:fillRect/>
            </a:stretch>
          </p:blipFill>
          <p:spPr>
            <a:xfrm>
              <a:off x="2834493" y="1728193"/>
              <a:ext cx="67200" cy="126934"/>
            </a:xfrm>
            <a:prstGeom prst="rect">
              <a:avLst/>
            </a:prstGeom>
          </p:spPr>
        </p:pic>
        <p:pic>
          <p:nvPicPr>
            <p:cNvPr id="106" name="圖片 105" descr="\documentclass{article}&#10;\usepackage{amsmath}&#10;\pagestyle{empty}&#10;\begin{document}&#10;&#10;&#10;-&#10;&#10;\end{document}" title="IguanaTex Bitmap Display"/>
            <p:cNvPicPr>
              <a:picLocks noChangeAspect="1"/>
            </p:cNvPicPr>
            <p:nvPr>
              <p:custDataLst>
                <p:tags r:id="rId17"/>
              </p:custDataLst>
            </p:nvPr>
          </p:nvPicPr>
          <p:blipFill>
            <a:blip r:embed="rId27">
              <a:extLst>
                <a:ext uri="{28A0092B-C50C-407E-A947-70E740481C1C}">
                  <a14:useLocalDpi xmlns:a14="http://schemas.microsoft.com/office/drawing/2010/main" val="0"/>
                </a:ext>
              </a:extLst>
            </a:blip>
            <a:stretch>
              <a:fillRect/>
            </a:stretch>
          </p:blipFill>
          <p:spPr>
            <a:xfrm>
              <a:off x="2942428" y="1809176"/>
              <a:ext cx="48000" cy="10667"/>
            </a:xfrm>
            <a:prstGeom prst="rect">
              <a:avLst/>
            </a:prstGeom>
          </p:spPr>
        </p:pic>
        <p:pic>
          <p:nvPicPr>
            <p:cNvPr id="109" name="圖片 108" descr="\documentclass{article}&#10;\usepackage{amsmath}&#10;\pagestyle{empty}&#10;\begin{document}&#10;&#10;&#10;$\hat{\bf{n}}$&#10;&#10;\end{document}" title="IguanaTex Bitmap Display"/>
            <p:cNvPicPr>
              <a:picLocks noChangeAspect="1"/>
            </p:cNvPicPr>
            <p:nvPr>
              <p:custDataLst>
                <p:tags r:id="rId18"/>
              </p:custDataLst>
            </p:nvPr>
          </p:nvPicPr>
          <p:blipFill>
            <a:blip r:embed="rId30">
              <a:extLst>
                <a:ext uri="{28A0092B-C50C-407E-A947-70E740481C1C}">
                  <a14:useLocalDpi xmlns:a14="http://schemas.microsoft.com/office/drawing/2010/main" val="0"/>
                </a:ext>
              </a:extLst>
            </a:blip>
            <a:stretch>
              <a:fillRect/>
            </a:stretch>
          </p:blipFill>
          <p:spPr>
            <a:xfrm>
              <a:off x="3297569" y="1709842"/>
              <a:ext cx="102400" cy="125867"/>
            </a:xfrm>
            <a:prstGeom prst="rect">
              <a:avLst/>
            </a:prstGeom>
          </p:spPr>
        </p:pic>
        <p:pic>
          <p:nvPicPr>
            <p:cNvPr id="110" name="圖片 109" descr="\documentclass{article}&#10;\usepackage{amsmath}&#10;\pagestyle{empty}&#10;\begin{document}&#10;&#10;&#10;$\hat{\bf{y}}$&#10;&#10;\end{document}" title="IguanaTex Bitmap Display"/>
            <p:cNvPicPr>
              <a:picLocks noChangeAspect="1"/>
            </p:cNvPicPr>
            <p:nvPr>
              <p:custDataLst>
                <p:tags r:id="rId19"/>
              </p:custDataLst>
            </p:nvPr>
          </p:nvPicPr>
          <p:blipFill>
            <a:blip r:embed="rId31">
              <a:extLst>
                <a:ext uri="{28A0092B-C50C-407E-A947-70E740481C1C}">
                  <a14:useLocalDpi xmlns:a14="http://schemas.microsoft.com/office/drawing/2010/main" val="0"/>
                </a:ext>
              </a:extLst>
            </a:blip>
            <a:stretch>
              <a:fillRect/>
            </a:stretch>
          </p:blipFill>
          <p:spPr>
            <a:xfrm>
              <a:off x="5242962" y="1689984"/>
              <a:ext cx="100267" cy="161067"/>
            </a:xfrm>
            <a:prstGeom prst="rect">
              <a:avLst/>
            </a:prstGeom>
          </p:spPr>
        </p:pic>
      </p:grpSp>
      <p:pic>
        <p:nvPicPr>
          <p:cNvPr id="12" name="圖片 11" descr="\documentclass{article}&#10;\usepackage{amsmath}&#10;\pagestyle{empty}&#10;\begin{document}&#10;&#10;&#10;&#10;$\text{Loss}_B = \frac{\| \mathbf{r} \|^2}{N} + \lambda \left(S^2 + \frac{1}{4}(C - 3)^2\right)$&#10;&#10;&#10;\end{document}" title="IguanaTex Bitmap Display"/>
          <p:cNvPicPr>
            <a:picLocks noChangeAspect="1"/>
          </p:cNvPicPr>
          <p:nvPr>
            <p:custDataLst>
              <p:tags r:id="rId3"/>
            </p:custDataLst>
          </p:nvPr>
        </p:nvPicPr>
        <p:blipFill>
          <a:blip r:embed="rId32">
            <a:extLst>
              <a:ext uri="{28A0092B-C50C-407E-A947-70E740481C1C}">
                <a14:useLocalDpi xmlns:a14="http://schemas.microsoft.com/office/drawing/2010/main" val="0"/>
              </a:ext>
            </a:extLst>
          </a:blip>
          <a:stretch>
            <a:fillRect/>
          </a:stretch>
        </p:blipFill>
        <p:spPr>
          <a:xfrm>
            <a:off x="2763084" y="2457413"/>
            <a:ext cx="2688001" cy="259200"/>
          </a:xfrm>
          <a:prstGeom prst="rect">
            <a:avLst/>
          </a:prstGeom>
          <a:ln>
            <a:solidFill>
              <a:srgbClr val="FF0000"/>
            </a:solidFill>
          </a:ln>
        </p:spPr>
      </p:pic>
      <p:sp>
        <p:nvSpPr>
          <p:cNvPr id="114" name="手繪多邊形 113"/>
          <p:cNvSpPr/>
          <p:nvPr/>
        </p:nvSpPr>
        <p:spPr>
          <a:xfrm flipH="1">
            <a:off x="3644227" y="2150859"/>
            <a:ext cx="158845" cy="293925"/>
          </a:xfrm>
          <a:custGeom>
            <a:avLst/>
            <a:gdLst>
              <a:gd name="connsiteX0" fmla="*/ 158750 w 158750"/>
              <a:gd name="connsiteY0" fmla="*/ 0 h 520700"/>
              <a:gd name="connsiteX1" fmla="*/ 0 w 158750"/>
              <a:gd name="connsiteY1" fmla="*/ 520700 h 520700"/>
            </a:gdLst>
            <a:ahLst/>
            <a:cxnLst>
              <a:cxn ang="0">
                <a:pos x="connsiteX0" y="connsiteY0"/>
              </a:cxn>
              <a:cxn ang="0">
                <a:pos x="connsiteX1" y="connsiteY1"/>
              </a:cxn>
            </a:cxnLst>
            <a:rect l="l" t="t" r="r" b="b"/>
            <a:pathLst>
              <a:path w="158750" h="520700">
                <a:moveTo>
                  <a:pt x="158750" y="0"/>
                </a:moveTo>
                <a:cubicBezTo>
                  <a:pt x="95779" y="221721"/>
                  <a:pt x="32808" y="443442"/>
                  <a:pt x="0" y="520700"/>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18" name="圖片 117" descr="\documentclass{article}&#10;\usepackage{amsmath}&#10;\usepackage[dvipsnames]{xcolor}&#10;\pagestyle{empty}&#10;\begin{document}&#10;&#10;&#10;{\textcolor{red}{MSE}}&#10;&#10;\end{document}" title="IguanaTex Bitmap Display"/>
          <p:cNvPicPr>
            <a:picLocks noChangeAspect="1"/>
          </p:cNvPicPr>
          <p:nvPr>
            <p:custDataLst>
              <p:tags r:id="rId4"/>
            </p:custDataLst>
          </p:nvPr>
        </p:nvPicPr>
        <p:blipFill>
          <a:blip r:embed="rId33">
            <a:extLst>
              <a:ext uri="{28A0092B-C50C-407E-A947-70E740481C1C}">
                <a14:useLocalDpi xmlns:a14="http://schemas.microsoft.com/office/drawing/2010/main" val="0"/>
              </a:ext>
            </a:extLst>
          </a:blip>
          <a:stretch>
            <a:fillRect/>
          </a:stretch>
        </p:blipFill>
        <p:spPr>
          <a:xfrm>
            <a:off x="3410600" y="2779420"/>
            <a:ext cx="370133" cy="129067"/>
          </a:xfrm>
          <a:prstGeom prst="rect">
            <a:avLst/>
          </a:prstGeom>
        </p:spPr>
      </p:pic>
      <p:pic>
        <p:nvPicPr>
          <p:cNvPr id="20" name="圖片 19" descr="\documentclass{article}&#10;\usepackage{amsmath}&#10;\pagestyle{empty}&#10;\begin{document}&#10;\noindent&#10;$\sigma_r^2$ is the power of the residual noise which can be estimated using the training data. The calculation of LLRs becomes much easier. It needs to only estimate and store the power of the residual noise rather than the empirical probability&#10;distribution.&#10;&#10;&#10;\end{document}" title="IguanaTex Bitmap Display"/>
          <p:cNvPicPr>
            <a:picLocks noChangeAspect="1"/>
          </p:cNvPicPr>
          <p:nvPr>
            <p:custDataLst>
              <p:tags r:id="rId5"/>
            </p:custDataLst>
          </p:nvPr>
        </p:nvPicPr>
        <p:blipFill>
          <a:blip r:embed="rId34">
            <a:extLst>
              <a:ext uri="{28A0092B-C50C-407E-A947-70E740481C1C}">
                <a14:useLocalDpi xmlns:a14="http://schemas.microsoft.com/office/drawing/2010/main" val="0"/>
              </a:ext>
            </a:extLst>
          </a:blip>
          <a:stretch>
            <a:fillRect/>
          </a:stretch>
        </p:blipFill>
        <p:spPr>
          <a:xfrm>
            <a:off x="334968" y="3060581"/>
            <a:ext cx="7844572" cy="1009369"/>
          </a:xfrm>
          <a:prstGeom prst="rect">
            <a:avLst/>
          </a:prstGeom>
        </p:spPr>
      </p:pic>
      <p:pic>
        <p:nvPicPr>
          <p:cNvPr id="43" name="圖片 42" descr="\documentclass{article}&#10;\usepackage{amsmath}&#10;\usepackage[dvipsnames]{xcolor}&#10;\pagestyle{empty}&#10;\begin{document}&#10;&#10;&#10;$\textcolor{red}+$&#10;&#10;\end{document}" title="IguanaTex Bitmap Display"/>
          <p:cNvPicPr>
            <a:picLocks noChangeAspect="1"/>
          </p:cNvPicPr>
          <p:nvPr>
            <p:custDataLst>
              <p:tags r:id="rId6"/>
            </p:custDataLst>
          </p:nvPr>
        </p:nvPicPr>
        <p:blipFill>
          <a:blip r:embed="rId35">
            <a:extLst>
              <a:ext uri="{28A0092B-C50C-407E-A947-70E740481C1C}">
                <a14:useLocalDpi xmlns:a14="http://schemas.microsoft.com/office/drawing/2010/main" val="0"/>
              </a:ext>
            </a:extLst>
          </a:blip>
          <a:stretch>
            <a:fillRect/>
          </a:stretch>
        </p:blipFill>
        <p:spPr>
          <a:xfrm>
            <a:off x="3829620" y="2784753"/>
            <a:ext cx="118400" cy="118400"/>
          </a:xfrm>
          <a:prstGeom prst="rect">
            <a:avLst/>
          </a:prstGeom>
        </p:spPr>
      </p:pic>
      <p:pic>
        <p:nvPicPr>
          <p:cNvPr id="44" name="圖片 43" descr="\documentclass{article}&#10;\usepackage{amsmath}&#10;\usepackage[dvipsnames]{xcolor}&#10;\pagestyle{empty}&#10;\begin{document}&#10;&#10;&#10;\textcolor{red}{Normality Test}&#10;&#10;&#10;\end{document}" title="IguanaTex Bitmap Display"/>
          <p:cNvPicPr>
            <a:picLocks noChangeAspect="1"/>
          </p:cNvPicPr>
          <p:nvPr>
            <p:custDataLst>
              <p:tags r:id="rId7"/>
            </p:custDataLst>
          </p:nvPr>
        </p:nvPicPr>
        <p:blipFill>
          <a:blip r:embed="rId36">
            <a:extLst>
              <a:ext uri="{28A0092B-C50C-407E-A947-70E740481C1C}">
                <a14:useLocalDpi xmlns:a14="http://schemas.microsoft.com/office/drawing/2010/main" val="0"/>
              </a:ext>
            </a:extLst>
          </a:blip>
          <a:stretch>
            <a:fillRect/>
          </a:stretch>
        </p:blipFill>
        <p:spPr>
          <a:xfrm>
            <a:off x="4015249" y="2775264"/>
            <a:ext cx="1157332" cy="158934"/>
          </a:xfrm>
          <a:prstGeom prst="rect">
            <a:avLst/>
          </a:prstGeom>
        </p:spPr>
      </p:pic>
      <p:pic>
        <p:nvPicPr>
          <p:cNvPr id="13" name="圖片 12" descr="\documentclass{article}&#10;\usepackage{amsmath}&#10;\pagestyle{empty}&#10;\begin{document}&#10;&#10;&#10;$\lambda$ is a scaling factor that balances these two objectives &#10;&#10;\end{document}" title="IguanaTex Bitmap Display"/>
          <p:cNvPicPr>
            <a:picLocks noChangeAspect="1"/>
          </p:cNvPicPr>
          <p:nvPr>
            <p:custDataLst>
              <p:tags r:id="rId8"/>
            </p:custDataLst>
          </p:nvPr>
        </p:nvPicPr>
        <p:blipFill>
          <a:blip r:embed="rId37">
            <a:extLst>
              <a:ext uri="{28A0092B-C50C-407E-A947-70E740481C1C}">
                <a14:useLocalDpi xmlns:a14="http://schemas.microsoft.com/office/drawing/2010/main" val="0"/>
              </a:ext>
            </a:extLst>
          </a:blip>
          <a:stretch>
            <a:fillRect/>
          </a:stretch>
        </p:blipFill>
        <p:spPr>
          <a:xfrm>
            <a:off x="334968" y="4394925"/>
            <a:ext cx="5408914" cy="207086"/>
          </a:xfrm>
          <a:prstGeom prst="rect">
            <a:avLst/>
          </a:prstGeom>
        </p:spPr>
      </p:pic>
      <p:pic>
        <p:nvPicPr>
          <p:cNvPr id="16" name="圖片 15" descr="\documentclass{article}&#10;\usepackage{amsmath}&#10;\pagestyle{empty}&#10;\begin{document}&#10;&#10;Enhanced BP-CNN :  &#10;&#10;&#10;\end{document}" title="IguanaTex Bitmap Display"/>
          <p:cNvPicPr>
            <a:picLocks noChangeAspect="1"/>
          </p:cNvPicPr>
          <p:nvPr>
            <p:custDataLst>
              <p:tags r:id="rId9"/>
            </p:custDataLst>
          </p:nvPr>
        </p:nvPicPr>
        <p:blipFill>
          <a:blip r:embed="rId38">
            <a:extLst>
              <a:ext uri="{28A0092B-C50C-407E-A947-70E740481C1C}">
                <a14:useLocalDpi xmlns:a14="http://schemas.microsoft.com/office/drawing/2010/main" val="0"/>
              </a:ext>
            </a:extLst>
          </a:blip>
          <a:stretch>
            <a:fillRect/>
          </a:stretch>
        </p:blipFill>
        <p:spPr>
          <a:xfrm>
            <a:off x="334968" y="770871"/>
            <a:ext cx="2293332" cy="184381"/>
          </a:xfrm>
          <a:prstGeom prst="rect">
            <a:avLst/>
          </a:prstGeom>
        </p:spPr>
      </p:pic>
    </p:spTree>
    <p:extLst>
      <p:ext uri="{BB962C8B-B14F-4D97-AF65-F5344CB8AC3E}">
        <p14:creationId xmlns:p14="http://schemas.microsoft.com/office/powerpoint/2010/main" val="26443328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pPr lvl="0">
              <a:buClr>
                <a:srgbClr val="000000"/>
              </a:buClr>
              <a:defRPr/>
            </a:pPr>
            <a:r>
              <a:rPr kumimoji="0" lang="en-US" altLang="zh-TW" sz="2800" b="0" i="0" u="none" strike="noStrike" kern="0" cap="none" spc="0" normalizeH="0" baseline="0" noProof="0" dirty="0" smtClean="0">
                <a:ln>
                  <a:noFill/>
                </a:ln>
                <a:solidFill>
                  <a:srgbClr val="FFFFFF"/>
                </a:solidFill>
                <a:effectLst/>
                <a:uLnTx/>
                <a:uFillTx/>
                <a:latin typeface="Montserrat"/>
                <a:sym typeface="Montserrat"/>
              </a:rPr>
              <a:t>BP-CNN </a:t>
            </a:r>
            <a:r>
              <a:rPr lang="en-US" altLang="zh-TW" b="0" dirty="0">
                <a:solidFill>
                  <a:schemeClr val="bg1"/>
                </a:solidFill>
              </a:rPr>
              <a:t>- Enhanced BP-CNN </a:t>
            </a:r>
            <a:endParaRPr kumimoji="0" lang="zh-TW" altLang="en-US" sz="2800" b="0" i="0" u="none" strike="noStrike" kern="0" cap="none" spc="0" normalizeH="0" baseline="0" noProof="0" dirty="0">
              <a:ln>
                <a:noFill/>
              </a:ln>
              <a:solidFill>
                <a:srgbClr val="FFFFFF"/>
              </a:solidFill>
              <a:effectLst/>
              <a:uLnTx/>
              <a:uFillTx/>
              <a:latin typeface="Montserrat"/>
              <a:sym typeface="Montserrat"/>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ctr" defTabSz="914377"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dirty="0">
                  <a:ln>
                    <a:noFill/>
                  </a:ln>
                  <a:solidFill>
                    <a:srgbClr val="FFFFFF"/>
                  </a:solidFill>
                  <a:effectLst/>
                  <a:uLnTx/>
                  <a:uFillTx/>
                  <a:latin typeface="Montserrat" panose="00000500000000000000" pitchFamily="2" charset="0"/>
                  <a:cs typeface="Arial"/>
                  <a:sym typeface="Arial"/>
                </a:rPr>
                <a:t>TNT_LAB , NYCU</a:t>
              </a:r>
              <a:endParaRPr kumimoji="0" sz="1200" b="1" i="0" u="none" strike="noStrike" kern="0" cap="none" spc="0" normalizeH="0" baseline="0" noProof="0" dirty="0">
                <a:ln>
                  <a:noFill/>
                </a:ln>
                <a:solidFill>
                  <a:srgbClr val="FFFFFF"/>
                </a:solidFill>
                <a:effectLst/>
                <a:uLnTx/>
                <a:uFillTx/>
                <a:latin typeface="Montserrat" panose="00000500000000000000" pitchFamily="2" charset="0"/>
                <a:cs typeface="Arial"/>
                <a:sym typeface="Arial"/>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marL="0" marR="0" lvl="0" indent="0" algn="ctr" defTabSz="914377"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dirty="0">
                  <a:ln>
                    <a:noFill/>
                  </a:ln>
                  <a:solidFill>
                    <a:srgbClr val="FFFFFF"/>
                  </a:solidFill>
                  <a:effectLst/>
                  <a:uLnTx/>
                  <a:uFillTx/>
                  <a:latin typeface="Montserrat" panose="00000500000000000000" pitchFamily="2" charset="0"/>
                  <a:cs typeface="Arial"/>
                  <a:sym typeface="Arial"/>
                </a:rPr>
                <a:t>GiGi, Chou</a:t>
              </a:r>
              <a:endParaRPr kumimoji="0" sz="1200" b="1" i="0" u="none" strike="noStrike" kern="0" cap="none" spc="0" normalizeH="0" baseline="0" noProof="0" dirty="0">
                <a:ln>
                  <a:noFill/>
                </a:ln>
                <a:solidFill>
                  <a:srgbClr val="FFFFFF"/>
                </a:solidFill>
                <a:effectLst/>
                <a:uLnTx/>
                <a:uFillTx/>
                <a:latin typeface="Montserrat" panose="00000500000000000000" pitchFamily="2" charset="0"/>
                <a:cs typeface="Arial"/>
                <a:sym typeface="Arial"/>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marL="0" marR="0" lvl="0" indent="0" algn="ctr" defTabSz="914377" rtl="0" eaLnBrk="1" fontAlgn="auto" latinLnBrk="0" hangingPunct="1">
              <a:lnSpc>
                <a:spcPct val="100000"/>
              </a:lnSpc>
              <a:spcBef>
                <a:spcPts val="0"/>
              </a:spcBef>
              <a:spcAft>
                <a:spcPts val="0"/>
              </a:spcAft>
              <a:buClr>
                <a:srgbClr val="000000"/>
              </a:buClr>
              <a:buSzTx/>
              <a:buFont typeface="Arial"/>
              <a:buNone/>
              <a:tabLst/>
              <a:defRPr/>
            </a:pPr>
            <a:fld id="{12DD9558-D1B7-46F2-B8B6-F27BD7582501}" type="slidenum">
              <a:rPr kumimoji="0" lang="en-US" altLang="zh-TW" sz="1200" b="1" i="0" u="none" strike="noStrike" kern="0" cap="none" spc="0" normalizeH="0" baseline="0" noProof="0">
                <a:ln w="0"/>
                <a:solidFill>
                  <a:srgbClr val="FFFFFF"/>
                </a:solidFill>
                <a:effectLst/>
                <a:uLnTx/>
                <a:uFillTx/>
                <a:latin typeface="Montserrat" panose="00000500000000000000" pitchFamily="2" charset="0"/>
                <a:cs typeface="Arial"/>
                <a:sym typeface="Arial"/>
              </a:rPr>
              <a:pPr marL="0" marR="0" lvl="0" indent="0" algn="ctr" defTabSz="914377" rtl="0" eaLnBrk="1" fontAlgn="auto" latinLnBrk="0" hangingPunct="1">
                <a:lnSpc>
                  <a:spcPct val="100000"/>
                </a:lnSpc>
                <a:spcBef>
                  <a:spcPts val="0"/>
                </a:spcBef>
                <a:spcAft>
                  <a:spcPts val="0"/>
                </a:spcAft>
                <a:buClr>
                  <a:srgbClr val="000000"/>
                </a:buClr>
                <a:buSzTx/>
                <a:buFont typeface="Arial"/>
                <a:buNone/>
                <a:tabLst/>
                <a:defRPr/>
              </a:pPr>
              <a:t>13</a:t>
            </a:fld>
            <a:endParaRPr kumimoji="0" lang="zh-TW" altLang="en-US" sz="1200" b="1" i="0" u="none" strike="noStrike" kern="0" cap="none" spc="0" normalizeH="0" baseline="0" noProof="0" dirty="0">
              <a:ln w="0"/>
              <a:solidFill>
                <a:srgbClr val="FFFFFF"/>
              </a:solidFill>
              <a:effectLst/>
              <a:uLnTx/>
              <a:uFillTx/>
              <a:latin typeface="Montserrat" panose="00000500000000000000" pitchFamily="2" charset="0"/>
              <a:cs typeface="Arial"/>
              <a:sym typeface="Arial"/>
            </a:endParaRPr>
          </a:p>
        </p:txBody>
      </p:sp>
      <p:pic>
        <p:nvPicPr>
          <p:cNvPr id="14" name="圖片 13" descr="\documentclass{article}&#10;\usepackage{amsmath}&#10;\pagestyle{empty}&#10;\begin{document}&#10;&#10;&#10;$\text{LLR}_i^{(1)} = \log \frac{\Pr(y_i \mid s_i = 1)}{\Pr(y_i \mid s_i = -1)} = \frac{2y_i}{\sigma^2/2}$&#10;&#10;\end{document}" title="IguanaTex Bitmap Display"/>
          <p:cNvPicPr>
            <a:picLocks noChangeAspect="1"/>
          </p:cNvPicPr>
          <p:nvPr>
            <p:custDataLst>
              <p:tags r:id="rId1"/>
            </p:custDataLst>
          </p:nvPr>
        </p:nvPicPr>
        <p:blipFill>
          <a:blip r:embed="rId22">
            <a:extLst>
              <a:ext uri="{28A0092B-C50C-407E-A947-70E740481C1C}">
                <a14:useLocalDpi xmlns:a14="http://schemas.microsoft.com/office/drawing/2010/main" val="0"/>
              </a:ext>
            </a:extLst>
          </a:blip>
          <a:stretch>
            <a:fillRect/>
          </a:stretch>
        </p:blipFill>
        <p:spPr>
          <a:xfrm>
            <a:off x="36641" y="2431644"/>
            <a:ext cx="2474667" cy="276267"/>
          </a:xfrm>
          <a:prstGeom prst="rect">
            <a:avLst/>
          </a:prstGeom>
        </p:spPr>
      </p:pic>
      <p:sp>
        <p:nvSpPr>
          <p:cNvPr id="24" name="手繪多邊形 23"/>
          <p:cNvSpPr/>
          <p:nvPr/>
        </p:nvSpPr>
        <p:spPr>
          <a:xfrm>
            <a:off x="1361603" y="1927336"/>
            <a:ext cx="432134" cy="459550"/>
          </a:xfrm>
          <a:custGeom>
            <a:avLst/>
            <a:gdLst>
              <a:gd name="connsiteX0" fmla="*/ 158750 w 158750"/>
              <a:gd name="connsiteY0" fmla="*/ 0 h 520700"/>
              <a:gd name="connsiteX1" fmla="*/ 0 w 158750"/>
              <a:gd name="connsiteY1" fmla="*/ 520700 h 520700"/>
            </a:gdLst>
            <a:ahLst/>
            <a:cxnLst>
              <a:cxn ang="0">
                <a:pos x="connsiteX0" y="connsiteY0"/>
              </a:cxn>
              <a:cxn ang="0">
                <a:pos x="connsiteX1" y="connsiteY1"/>
              </a:cxn>
            </a:cxnLst>
            <a:rect l="l" t="t" r="r" b="b"/>
            <a:pathLst>
              <a:path w="158750" h="520700">
                <a:moveTo>
                  <a:pt x="158750" y="0"/>
                </a:moveTo>
                <a:cubicBezTo>
                  <a:pt x="95779" y="221721"/>
                  <a:pt x="32808" y="443442"/>
                  <a:pt x="0" y="520700"/>
                </a:cubicBezTo>
              </a:path>
            </a:pathLst>
          </a:custGeom>
          <a:ln/>
        </p:spPr>
        <p:style>
          <a:lnRef idx="1">
            <a:schemeClr val="accent5"/>
          </a:lnRef>
          <a:fillRef idx="0">
            <a:schemeClr val="accent5"/>
          </a:fillRef>
          <a:effectRef idx="0">
            <a:schemeClr val="accent5"/>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000000"/>
              </a:solidFill>
              <a:effectLst/>
              <a:uLnTx/>
              <a:uFillTx/>
              <a:latin typeface="Arial"/>
              <a:ea typeface="新細明體" panose="02020500000000000000" pitchFamily="18" charset="-120"/>
              <a:cs typeface="+mn-cs"/>
              <a:sym typeface="Arial"/>
            </a:endParaRPr>
          </a:p>
        </p:txBody>
      </p:sp>
      <p:pic>
        <p:nvPicPr>
          <p:cNvPr id="15" name="圖片 14" descr="\documentclass{article}&#10;\usepackage{amsmath}&#10;\pagestyle{empty}&#10;\begin{document}&#10;&#10;&#10;$&#10;\text{LLR}_i^{(2)} = \frac{2\hat{y}_i}{\sigma_r^2}&#10;$&#10;&#10;&#10;\end{document}" title="IguanaTex Bitmap Display"/>
          <p:cNvPicPr>
            <a:picLocks noChangeAspect="1"/>
          </p:cNvPicPr>
          <p:nvPr>
            <p:custDataLst>
              <p:tags r:id="rId2"/>
            </p:custDataLst>
          </p:nvPr>
        </p:nvPicPr>
        <p:blipFill>
          <a:blip r:embed="rId23">
            <a:extLst>
              <a:ext uri="{28A0092B-C50C-407E-A947-70E740481C1C}">
                <a14:useLocalDpi xmlns:a14="http://schemas.microsoft.com/office/drawing/2010/main" val="0"/>
              </a:ext>
            </a:extLst>
          </a:blip>
          <a:stretch>
            <a:fillRect/>
          </a:stretch>
        </p:blipFill>
        <p:spPr>
          <a:xfrm>
            <a:off x="5653562" y="2419843"/>
            <a:ext cx="993067" cy="282667"/>
          </a:xfrm>
          <a:prstGeom prst="rect">
            <a:avLst/>
          </a:prstGeom>
          <a:ln>
            <a:solidFill>
              <a:srgbClr val="FF0000"/>
            </a:solidFill>
          </a:ln>
        </p:spPr>
      </p:pic>
      <p:sp>
        <p:nvSpPr>
          <p:cNvPr id="63" name="手繪多邊形 62"/>
          <p:cNvSpPr/>
          <p:nvPr/>
        </p:nvSpPr>
        <p:spPr>
          <a:xfrm flipH="1">
            <a:off x="5315702" y="1953677"/>
            <a:ext cx="337859" cy="466165"/>
          </a:xfrm>
          <a:custGeom>
            <a:avLst/>
            <a:gdLst>
              <a:gd name="connsiteX0" fmla="*/ 158750 w 158750"/>
              <a:gd name="connsiteY0" fmla="*/ 0 h 520700"/>
              <a:gd name="connsiteX1" fmla="*/ 0 w 158750"/>
              <a:gd name="connsiteY1" fmla="*/ 520700 h 520700"/>
            </a:gdLst>
            <a:ahLst/>
            <a:cxnLst>
              <a:cxn ang="0">
                <a:pos x="connsiteX0" y="connsiteY0"/>
              </a:cxn>
              <a:cxn ang="0">
                <a:pos x="connsiteX1" y="connsiteY1"/>
              </a:cxn>
            </a:cxnLst>
            <a:rect l="l" t="t" r="r" b="b"/>
            <a:pathLst>
              <a:path w="158750" h="520700">
                <a:moveTo>
                  <a:pt x="158750" y="0"/>
                </a:moveTo>
                <a:cubicBezTo>
                  <a:pt x="95779" y="221721"/>
                  <a:pt x="32808" y="443442"/>
                  <a:pt x="0" y="520700"/>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grpSp>
        <p:nvGrpSpPr>
          <p:cNvPr id="119" name="群組 118"/>
          <p:cNvGrpSpPr/>
          <p:nvPr/>
        </p:nvGrpSpPr>
        <p:grpSpPr>
          <a:xfrm>
            <a:off x="1273975" y="1437872"/>
            <a:ext cx="5714939" cy="696655"/>
            <a:chOff x="1273975" y="1437872"/>
            <a:chExt cx="5714939" cy="696655"/>
          </a:xfrm>
        </p:grpSpPr>
        <p:sp>
          <p:nvSpPr>
            <p:cNvPr id="10" name="矩形 9"/>
            <p:cNvSpPr/>
            <p:nvPr/>
          </p:nvSpPr>
          <p:spPr>
            <a:xfrm>
              <a:off x="1900207" y="1628090"/>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smtClean="0">
                  <a:ln>
                    <a:noFill/>
                  </a:ln>
                  <a:solidFill>
                    <a:srgbClr val="000000"/>
                  </a:solidFill>
                  <a:effectLst/>
                  <a:uLnTx/>
                  <a:uFillTx/>
                  <a:latin typeface="Arial"/>
                  <a:ea typeface="新細明體" panose="02020500000000000000" pitchFamily="18" charset="-120"/>
                  <a:cs typeface="+mn-cs"/>
                  <a:sym typeface="Arial"/>
                </a:rPr>
                <a:t>BP</a:t>
              </a:r>
              <a:endParaRPr kumimoji="0" lang="zh-TW" altLang="en-US" sz="1400" b="0" i="0" u="none" strike="noStrike" kern="0" cap="none" spc="0" normalizeH="0" baseline="0" noProof="0" dirty="0">
                <a:ln>
                  <a:noFill/>
                </a:ln>
                <a:solidFill>
                  <a:srgbClr val="000000"/>
                </a:solidFill>
                <a:effectLst/>
                <a:uLnTx/>
                <a:uFillTx/>
                <a:latin typeface="Arial"/>
                <a:ea typeface="新細明體" panose="02020500000000000000" pitchFamily="18" charset="-120"/>
                <a:cs typeface="+mn-cs"/>
                <a:sym typeface="Arial"/>
              </a:endParaRPr>
            </a:p>
          </p:txBody>
        </p:sp>
        <p:pic>
          <p:nvPicPr>
            <p:cNvPr id="40" name="圖片 39" descr="\documentclass{article}&#10;\usepackage{amsmath}&#10;\pagestyle{empty}&#10;\begin{document}&#10;&#10;&#10;${\bf{y}}$&#10;&#10;\end{document}" title="IguanaTex Bitmap Display"/>
            <p:cNvPicPr>
              <a:picLocks noChangeAspect="1"/>
            </p:cNvPicPr>
            <p:nvPr>
              <p:custDataLst>
                <p:tags r:id="rId10"/>
              </p:custDataLst>
            </p:nvPr>
          </p:nvPicPr>
          <p:blipFill>
            <a:blip r:embed="rId24">
              <a:extLst>
                <a:ext uri="{28A0092B-C50C-407E-A947-70E740481C1C}">
                  <a14:useLocalDpi xmlns:a14="http://schemas.microsoft.com/office/drawing/2010/main" val="0"/>
                </a:ext>
              </a:extLst>
            </a:blip>
            <a:stretch>
              <a:fillRect/>
            </a:stretch>
          </p:blipFill>
          <p:spPr>
            <a:xfrm>
              <a:off x="1273975" y="1824241"/>
              <a:ext cx="100267" cy="114134"/>
            </a:xfrm>
            <a:prstGeom prst="rect">
              <a:avLst/>
            </a:prstGeom>
          </p:spPr>
        </p:pic>
        <p:cxnSp>
          <p:nvCxnSpPr>
            <p:cNvPr id="41" name="直線單箭頭接點 40"/>
            <p:cNvCxnSpPr>
              <a:endCxn id="10" idx="1"/>
            </p:cNvCxnSpPr>
            <p:nvPr/>
          </p:nvCxnSpPr>
          <p:spPr>
            <a:xfrm>
              <a:off x="1463092" y="1881308"/>
              <a:ext cx="43711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直線單箭頭接點 45"/>
            <p:cNvCxnSpPr>
              <a:stCxn id="10" idx="3"/>
              <a:endCxn id="70" idx="2"/>
            </p:cNvCxnSpPr>
            <p:nvPr/>
          </p:nvCxnSpPr>
          <p:spPr>
            <a:xfrm flipV="1">
              <a:off x="2785174" y="1881306"/>
              <a:ext cx="266841" cy="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8" name="矩形 47"/>
            <p:cNvSpPr/>
            <p:nvPr/>
          </p:nvSpPr>
          <p:spPr>
            <a:xfrm>
              <a:off x="3485566" y="1628088"/>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smtClean="0">
                  <a:ln>
                    <a:noFill/>
                  </a:ln>
                  <a:solidFill>
                    <a:srgbClr val="000000"/>
                  </a:solidFill>
                  <a:effectLst/>
                  <a:uLnTx/>
                  <a:uFillTx/>
                  <a:latin typeface="Arial"/>
                  <a:ea typeface="新細明體" panose="02020500000000000000" pitchFamily="18" charset="-120"/>
                  <a:cs typeface="+mn-cs"/>
                  <a:sym typeface="Arial"/>
                </a:rPr>
                <a:t>CNN</a:t>
              </a:r>
              <a:endParaRPr kumimoji="0" lang="zh-TW" altLang="en-US" sz="1400" b="0" i="0" u="none" strike="noStrike" kern="0" cap="none" spc="0" normalizeH="0" baseline="0" noProof="0" dirty="0">
                <a:ln>
                  <a:noFill/>
                </a:ln>
                <a:solidFill>
                  <a:srgbClr val="000000"/>
                </a:solidFill>
                <a:effectLst/>
                <a:uLnTx/>
                <a:uFillTx/>
                <a:latin typeface="Arial"/>
                <a:ea typeface="新細明體" panose="02020500000000000000" pitchFamily="18" charset="-120"/>
                <a:cs typeface="+mn-cs"/>
                <a:sym typeface="Arial"/>
              </a:endParaRPr>
            </a:p>
          </p:txBody>
        </p:sp>
        <p:sp>
          <p:nvSpPr>
            <p:cNvPr id="52" name="矩形 51"/>
            <p:cNvSpPr/>
            <p:nvPr/>
          </p:nvSpPr>
          <p:spPr>
            <a:xfrm>
              <a:off x="5504337" y="1628088"/>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smtClean="0">
                  <a:ln>
                    <a:noFill/>
                  </a:ln>
                  <a:solidFill>
                    <a:srgbClr val="000000"/>
                  </a:solidFill>
                  <a:effectLst/>
                  <a:uLnTx/>
                  <a:uFillTx/>
                  <a:latin typeface="Arial"/>
                  <a:ea typeface="新細明體" panose="02020500000000000000" pitchFamily="18" charset="-120"/>
                  <a:cs typeface="+mn-cs"/>
                  <a:sym typeface="Arial"/>
                </a:rPr>
                <a:t>BP</a:t>
              </a:r>
              <a:endParaRPr kumimoji="0" lang="zh-TW" altLang="en-US" sz="1400" b="0" i="0" u="none" strike="noStrike" kern="0" cap="none" spc="0" normalizeH="0" baseline="0" noProof="0" dirty="0">
                <a:ln>
                  <a:noFill/>
                </a:ln>
                <a:solidFill>
                  <a:srgbClr val="000000"/>
                </a:solidFill>
                <a:effectLst/>
                <a:uLnTx/>
                <a:uFillTx/>
                <a:latin typeface="Arial"/>
                <a:ea typeface="新細明體" panose="02020500000000000000" pitchFamily="18" charset="-120"/>
                <a:cs typeface="+mn-cs"/>
                <a:sym typeface="Arial"/>
              </a:endParaRPr>
            </a:p>
          </p:txBody>
        </p:sp>
        <p:cxnSp>
          <p:nvCxnSpPr>
            <p:cNvPr id="53" name="直線單箭頭接點 52"/>
            <p:cNvCxnSpPr>
              <a:stCxn id="48" idx="3"/>
              <a:endCxn id="82" idx="2"/>
            </p:cNvCxnSpPr>
            <p:nvPr/>
          </p:nvCxnSpPr>
          <p:spPr>
            <a:xfrm flipV="1">
              <a:off x="4370533" y="1880034"/>
              <a:ext cx="549164" cy="1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4" name="直線單箭頭接點 63"/>
            <p:cNvCxnSpPr>
              <a:stCxn id="52" idx="3"/>
            </p:cNvCxnSpPr>
            <p:nvPr/>
          </p:nvCxnSpPr>
          <p:spPr>
            <a:xfrm flipV="1">
              <a:off x="6389304" y="1881306"/>
              <a:ext cx="44041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51" name="圖片 50" descr="\documentclass{article}&#10;\usepackage{amsmath}&#10;\pagestyle{empty}&#10;\begin{document}&#10;&#10;&#10;$\hat{\bf{x}}$&#10;&#10;\end{document}" title="IguanaTex Bitmap Display"/>
            <p:cNvPicPr>
              <a:picLocks noChangeAspect="1"/>
            </p:cNvPicPr>
            <p:nvPr>
              <p:custDataLst>
                <p:tags r:id="rId11"/>
              </p:custDataLst>
            </p:nvPr>
          </p:nvPicPr>
          <p:blipFill>
            <a:blip r:embed="rId25">
              <a:extLst>
                <a:ext uri="{28A0092B-C50C-407E-A947-70E740481C1C}">
                  <a14:useLocalDpi xmlns:a14="http://schemas.microsoft.com/office/drawing/2010/main" val="0"/>
                </a:ext>
              </a:extLst>
            </a:blip>
            <a:stretch>
              <a:fillRect/>
            </a:stretch>
          </p:blipFill>
          <p:spPr>
            <a:xfrm>
              <a:off x="6887580" y="1791676"/>
              <a:ext cx="101334" cy="125867"/>
            </a:xfrm>
            <a:prstGeom prst="rect">
              <a:avLst/>
            </a:prstGeom>
          </p:spPr>
        </p:pic>
        <p:sp>
          <p:nvSpPr>
            <p:cNvPr id="70" name="流程圖: 或 69"/>
            <p:cNvSpPr/>
            <p:nvPr/>
          </p:nvSpPr>
          <p:spPr>
            <a:xfrm>
              <a:off x="3052015" y="1773306"/>
              <a:ext cx="216795" cy="216000"/>
            </a:xfrm>
            <a:prstGeom prst="flowChartOr">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cxnSp>
          <p:nvCxnSpPr>
            <p:cNvPr id="72" name="直線單箭頭接點 71"/>
            <p:cNvCxnSpPr>
              <a:stCxn id="70" idx="6"/>
              <a:endCxn id="48" idx="1"/>
            </p:cNvCxnSpPr>
            <p:nvPr/>
          </p:nvCxnSpPr>
          <p:spPr>
            <a:xfrm>
              <a:off x="3268810" y="1881306"/>
              <a:ext cx="216756"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7" name="肘形接點 76"/>
            <p:cNvCxnSpPr>
              <a:endCxn id="70" idx="0"/>
            </p:cNvCxnSpPr>
            <p:nvPr/>
          </p:nvCxnSpPr>
          <p:spPr>
            <a:xfrm>
              <a:off x="1614698" y="1441690"/>
              <a:ext cx="1545715" cy="331616"/>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80" name="直線接點 79"/>
            <p:cNvCxnSpPr/>
            <p:nvPr/>
          </p:nvCxnSpPr>
          <p:spPr>
            <a:xfrm>
              <a:off x="1614698" y="1437872"/>
              <a:ext cx="0" cy="443434"/>
            </a:xfrm>
            <a:prstGeom prst="line">
              <a:avLst/>
            </a:prstGeom>
          </p:spPr>
          <p:style>
            <a:lnRef idx="1">
              <a:schemeClr val="dk1"/>
            </a:lnRef>
            <a:fillRef idx="0">
              <a:schemeClr val="dk1"/>
            </a:fillRef>
            <a:effectRef idx="0">
              <a:schemeClr val="dk1"/>
            </a:effectRef>
            <a:fontRef idx="minor">
              <a:schemeClr val="tx1"/>
            </a:fontRef>
          </p:style>
        </p:cxnSp>
        <p:sp>
          <p:nvSpPr>
            <p:cNvPr id="82" name="流程圖: 或 81"/>
            <p:cNvSpPr/>
            <p:nvPr/>
          </p:nvSpPr>
          <p:spPr>
            <a:xfrm>
              <a:off x="4919697" y="1772034"/>
              <a:ext cx="216795" cy="216000"/>
            </a:xfrm>
            <a:prstGeom prst="flowChartOr">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cxnSp>
          <p:nvCxnSpPr>
            <p:cNvPr id="86" name="直線單箭頭接點 85"/>
            <p:cNvCxnSpPr>
              <a:stCxn id="82" idx="6"/>
              <a:endCxn id="52" idx="1"/>
            </p:cNvCxnSpPr>
            <p:nvPr/>
          </p:nvCxnSpPr>
          <p:spPr>
            <a:xfrm>
              <a:off x="5136492" y="1880034"/>
              <a:ext cx="367845" cy="1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9" name="肘形接點 88"/>
            <p:cNvCxnSpPr>
              <a:endCxn id="82" idx="0"/>
            </p:cNvCxnSpPr>
            <p:nvPr/>
          </p:nvCxnSpPr>
          <p:spPr>
            <a:xfrm>
              <a:off x="3160370" y="1438637"/>
              <a:ext cx="1867725" cy="33339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pic>
          <p:nvPicPr>
            <p:cNvPr id="92" name="圖片 91" descr="\documentclass{article}&#10;\usepackage{amsmath}&#10;\pagestyle{empty}&#10;\begin{document}&#10;&#10;&#10;$\tilde{\bf{n}}$&#10;&#10;\end{document}" title="IguanaTex Bitmap Display"/>
            <p:cNvPicPr>
              <a:picLocks noChangeAspect="1"/>
            </p:cNvPicPr>
            <p:nvPr>
              <p:custDataLst>
                <p:tags r:id="rId12"/>
              </p:custDataLst>
            </p:nvPr>
          </p:nvPicPr>
          <p:blipFill>
            <a:blip r:embed="rId26">
              <a:extLst>
                <a:ext uri="{28A0092B-C50C-407E-A947-70E740481C1C}">
                  <a14:useLocalDpi xmlns:a14="http://schemas.microsoft.com/office/drawing/2010/main" val="0"/>
                </a:ext>
              </a:extLst>
            </a:blip>
            <a:stretch>
              <a:fillRect/>
            </a:stretch>
          </p:blipFill>
          <p:spPr>
            <a:xfrm>
              <a:off x="4593915" y="1728193"/>
              <a:ext cx="102400" cy="121600"/>
            </a:xfrm>
            <a:prstGeom prst="rect">
              <a:avLst/>
            </a:prstGeom>
          </p:spPr>
        </p:pic>
        <p:pic>
          <p:nvPicPr>
            <p:cNvPr id="94" name="圖片 93" descr="\documentclass{article}&#10;\usepackage{amsmath}&#10;\pagestyle{empty}&#10;\begin{document}&#10;&#10;&#10;-&#10;&#10;\end{document}" title="IguanaTex Bitmap Display"/>
            <p:cNvPicPr>
              <a:picLocks noChangeAspect="1"/>
            </p:cNvPicPr>
            <p:nvPr>
              <p:custDataLst>
                <p:tags r:id="rId13"/>
              </p:custDataLst>
            </p:nvPr>
          </p:nvPicPr>
          <p:blipFill>
            <a:blip r:embed="rId27">
              <a:extLst>
                <a:ext uri="{28A0092B-C50C-407E-A947-70E740481C1C}">
                  <a14:useLocalDpi xmlns:a14="http://schemas.microsoft.com/office/drawing/2010/main" val="0"/>
                </a:ext>
              </a:extLst>
            </a:blip>
            <a:stretch>
              <a:fillRect/>
            </a:stretch>
          </p:blipFill>
          <p:spPr>
            <a:xfrm>
              <a:off x="4779278" y="1805952"/>
              <a:ext cx="48000" cy="10667"/>
            </a:xfrm>
            <a:prstGeom prst="rect">
              <a:avLst/>
            </a:prstGeom>
          </p:spPr>
        </p:pic>
        <p:pic>
          <p:nvPicPr>
            <p:cNvPr id="101" name="圖片 100" descr="\documentclass{article}&#10;\usepackage{amsmath}&#10;\pagestyle{empty}&#10;\begin{document}&#10;&#10;&#10;+&#10;&#10;\end{document}" title="IguanaTex Bitmap Display"/>
            <p:cNvPicPr>
              <a:picLocks noChangeAspect="1"/>
            </p:cNvPicPr>
            <p:nvPr>
              <p:custDataLst>
                <p:tags r:id="rId14"/>
              </p:custDataLst>
            </p:nvPr>
          </p:nvPicPr>
          <p:blipFill>
            <a:blip r:embed="rId28">
              <a:extLst>
                <a:ext uri="{28A0092B-C50C-407E-A947-70E740481C1C}">
                  <a14:useLocalDpi xmlns:a14="http://schemas.microsoft.com/office/drawing/2010/main" val="0"/>
                </a:ext>
              </a:extLst>
            </a:blip>
            <a:stretch>
              <a:fillRect/>
            </a:stretch>
          </p:blipFill>
          <p:spPr>
            <a:xfrm>
              <a:off x="4914803" y="1659589"/>
              <a:ext cx="50743" cy="50743"/>
            </a:xfrm>
            <a:prstGeom prst="rect">
              <a:avLst/>
            </a:prstGeom>
          </p:spPr>
        </p:pic>
        <p:pic>
          <p:nvPicPr>
            <p:cNvPr id="103" name="圖片 102" descr="\documentclass{article}&#10;\usepackage{amsmath}&#10;\pagestyle{empty}&#10;\begin{document}&#10;&#10;&#10;+&#10;&#10;\end{document}" title="IguanaTex Bitmap Display"/>
            <p:cNvPicPr>
              <a:picLocks noChangeAspect="1"/>
            </p:cNvPicPr>
            <p:nvPr>
              <p:custDataLst>
                <p:tags r:id="rId15"/>
              </p:custDataLst>
            </p:nvPr>
          </p:nvPicPr>
          <p:blipFill>
            <a:blip r:embed="rId28">
              <a:extLst>
                <a:ext uri="{28A0092B-C50C-407E-A947-70E740481C1C}">
                  <a14:useLocalDpi xmlns:a14="http://schemas.microsoft.com/office/drawing/2010/main" val="0"/>
                </a:ext>
              </a:extLst>
            </a:blip>
            <a:stretch>
              <a:fillRect/>
            </a:stretch>
          </p:blipFill>
          <p:spPr>
            <a:xfrm>
              <a:off x="3048040" y="1659589"/>
              <a:ext cx="50743" cy="50743"/>
            </a:xfrm>
            <a:prstGeom prst="rect">
              <a:avLst/>
            </a:prstGeom>
          </p:spPr>
        </p:pic>
        <p:pic>
          <p:nvPicPr>
            <p:cNvPr id="105" name="圖片 104" descr="\documentclass{article}&#10;\usepackage{amsmath}&#10;\pagestyle{empty}&#10;\begin{document}&#10;&#10;&#10;$\hat{\bf{s}}$&#10;&#10;\end{document}" title="IguanaTex Bitmap Display"/>
            <p:cNvPicPr>
              <a:picLocks noChangeAspect="1"/>
            </p:cNvPicPr>
            <p:nvPr>
              <p:custDataLst>
                <p:tags r:id="rId16"/>
              </p:custDataLst>
            </p:nvPr>
          </p:nvPicPr>
          <p:blipFill>
            <a:blip r:embed="rId29">
              <a:extLst>
                <a:ext uri="{28A0092B-C50C-407E-A947-70E740481C1C}">
                  <a14:useLocalDpi xmlns:a14="http://schemas.microsoft.com/office/drawing/2010/main" val="0"/>
                </a:ext>
              </a:extLst>
            </a:blip>
            <a:stretch>
              <a:fillRect/>
            </a:stretch>
          </p:blipFill>
          <p:spPr>
            <a:xfrm>
              <a:off x="2834493" y="1728193"/>
              <a:ext cx="67200" cy="126934"/>
            </a:xfrm>
            <a:prstGeom prst="rect">
              <a:avLst/>
            </a:prstGeom>
          </p:spPr>
        </p:pic>
        <p:pic>
          <p:nvPicPr>
            <p:cNvPr id="106" name="圖片 105" descr="\documentclass{article}&#10;\usepackage{amsmath}&#10;\pagestyle{empty}&#10;\begin{document}&#10;&#10;&#10;-&#10;&#10;\end{document}" title="IguanaTex Bitmap Display"/>
            <p:cNvPicPr>
              <a:picLocks noChangeAspect="1"/>
            </p:cNvPicPr>
            <p:nvPr>
              <p:custDataLst>
                <p:tags r:id="rId17"/>
              </p:custDataLst>
            </p:nvPr>
          </p:nvPicPr>
          <p:blipFill>
            <a:blip r:embed="rId27">
              <a:extLst>
                <a:ext uri="{28A0092B-C50C-407E-A947-70E740481C1C}">
                  <a14:useLocalDpi xmlns:a14="http://schemas.microsoft.com/office/drawing/2010/main" val="0"/>
                </a:ext>
              </a:extLst>
            </a:blip>
            <a:stretch>
              <a:fillRect/>
            </a:stretch>
          </p:blipFill>
          <p:spPr>
            <a:xfrm>
              <a:off x="2942428" y="1809176"/>
              <a:ext cx="48000" cy="10667"/>
            </a:xfrm>
            <a:prstGeom prst="rect">
              <a:avLst/>
            </a:prstGeom>
          </p:spPr>
        </p:pic>
        <p:pic>
          <p:nvPicPr>
            <p:cNvPr id="109" name="圖片 108" descr="\documentclass{article}&#10;\usepackage{amsmath}&#10;\pagestyle{empty}&#10;\begin{document}&#10;&#10;&#10;$\hat{\bf{n}}$&#10;&#10;\end{document}" title="IguanaTex Bitmap Display"/>
            <p:cNvPicPr>
              <a:picLocks noChangeAspect="1"/>
            </p:cNvPicPr>
            <p:nvPr>
              <p:custDataLst>
                <p:tags r:id="rId18"/>
              </p:custDataLst>
            </p:nvPr>
          </p:nvPicPr>
          <p:blipFill>
            <a:blip r:embed="rId30">
              <a:extLst>
                <a:ext uri="{28A0092B-C50C-407E-A947-70E740481C1C}">
                  <a14:useLocalDpi xmlns:a14="http://schemas.microsoft.com/office/drawing/2010/main" val="0"/>
                </a:ext>
              </a:extLst>
            </a:blip>
            <a:stretch>
              <a:fillRect/>
            </a:stretch>
          </p:blipFill>
          <p:spPr>
            <a:xfrm>
              <a:off x="3297569" y="1709842"/>
              <a:ext cx="102400" cy="125867"/>
            </a:xfrm>
            <a:prstGeom prst="rect">
              <a:avLst/>
            </a:prstGeom>
          </p:spPr>
        </p:pic>
        <p:pic>
          <p:nvPicPr>
            <p:cNvPr id="110" name="圖片 109" descr="\documentclass{article}&#10;\usepackage{amsmath}&#10;\pagestyle{empty}&#10;\begin{document}&#10;&#10;&#10;$\hat{\bf{y}}$&#10;&#10;\end{document}" title="IguanaTex Bitmap Display"/>
            <p:cNvPicPr>
              <a:picLocks noChangeAspect="1"/>
            </p:cNvPicPr>
            <p:nvPr>
              <p:custDataLst>
                <p:tags r:id="rId19"/>
              </p:custDataLst>
            </p:nvPr>
          </p:nvPicPr>
          <p:blipFill>
            <a:blip r:embed="rId31">
              <a:extLst>
                <a:ext uri="{28A0092B-C50C-407E-A947-70E740481C1C}">
                  <a14:useLocalDpi xmlns:a14="http://schemas.microsoft.com/office/drawing/2010/main" val="0"/>
                </a:ext>
              </a:extLst>
            </a:blip>
            <a:stretch>
              <a:fillRect/>
            </a:stretch>
          </p:blipFill>
          <p:spPr>
            <a:xfrm>
              <a:off x="5242962" y="1689984"/>
              <a:ext cx="100267" cy="161067"/>
            </a:xfrm>
            <a:prstGeom prst="rect">
              <a:avLst/>
            </a:prstGeom>
          </p:spPr>
        </p:pic>
      </p:grpSp>
      <p:pic>
        <p:nvPicPr>
          <p:cNvPr id="12" name="圖片 11" descr="\documentclass{article}&#10;\usepackage{amsmath}&#10;\pagestyle{empty}&#10;\begin{document}&#10;&#10;&#10;&#10;$\text{Loss}_B = \frac{\| \mathbf{r} \|^2}{N} + \lambda \left(S^2 + \frac{1}{4}(C - 3)^2\right)$&#10;&#10;&#10;\end{document}" title="IguanaTex Bitmap Display"/>
          <p:cNvPicPr>
            <a:picLocks noChangeAspect="1"/>
          </p:cNvPicPr>
          <p:nvPr>
            <p:custDataLst>
              <p:tags r:id="rId3"/>
            </p:custDataLst>
          </p:nvPr>
        </p:nvPicPr>
        <p:blipFill>
          <a:blip r:embed="rId32">
            <a:extLst>
              <a:ext uri="{28A0092B-C50C-407E-A947-70E740481C1C}">
                <a14:useLocalDpi xmlns:a14="http://schemas.microsoft.com/office/drawing/2010/main" val="0"/>
              </a:ext>
            </a:extLst>
          </a:blip>
          <a:stretch>
            <a:fillRect/>
          </a:stretch>
        </p:blipFill>
        <p:spPr>
          <a:xfrm>
            <a:off x="2763084" y="2457413"/>
            <a:ext cx="2688001" cy="259200"/>
          </a:xfrm>
          <a:prstGeom prst="rect">
            <a:avLst/>
          </a:prstGeom>
          <a:ln>
            <a:solidFill>
              <a:srgbClr val="FF0000"/>
            </a:solidFill>
          </a:ln>
        </p:spPr>
      </p:pic>
      <p:sp>
        <p:nvSpPr>
          <p:cNvPr id="114" name="手繪多邊形 113"/>
          <p:cNvSpPr/>
          <p:nvPr/>
        </p:nvSpPr>
        <p:spPr>
          <a:xfrm flipH="1">
            <a:off x="3644227" y="2150859"/>
            <a:ext cx="158845" cy="293925"/>
          </a:xfrm>
          <a:custGeom>
            <a:avLst/>
            <a:gdLst>
              <a:gd name="connsiteX0" fmla="*/ 158750 w 158750"/>
              <a:gd name="connsiteY0" fmla="*/ 0 h 520700"/>
              <a:gd name="connsiteX1" fmla="*/ 0 w 158750"/>
              <a:gd name="connsiteY1" fmla="*/ 520700 h 520700"/>
            </a:gdLst>
            <a:ahLst/>
            <a:cxnLst>
              <a:cxn ang="0">
                <a:pos x="connsiteX0" y="connsiteY0"/>
              </a:cxn>
              <a:cxn ang="0">
                <a:pos x="connsiteX1" y="connsiteY1"/>
              </a:cxn>
            </a:cxnLst>
            <a:rect l="l" t="t" r="r" b="b"/>
            <a:pathLst>
              <a:path w="158750" h="520700">
                <a:moveTo>
                  <a:pt x="158750" y="0"/>
                </a:moveTo>
                <a:cubicBezTo>
                  <a:pt x="95779" y="221721"/>
                  <a:pt x="32808" y="443442"/>
                  <a:pt x="0" y="520700"/>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pic>
        <p:nvPicPr>
          <p:cNvPr id="118" name="圖片 117" descr="\documentclass{article}&#10;\usepackage{amsmath}&#10;\usepackage[dvipsnames]{xcolor}&#10;\pagestyle{empty}&#10;\begin{document}&#10;&#10;&#10;{\textcolor{red}{MSE}}&#10;&#10;\end{document}" title="IguanaTex Bitmap Display"/>
          <p:cNvPicPr>
            <a:picLocks noChangeAspect="1"/>
          </p:cNvPicPr>
          <p:nvPr>
            <p:custDataLst>
              <p:tags r:id="rId4"/>
            </p:custDataLst>
          </p:nvPr>
        </p:nvPicPr>
        <p:blipFill>
          <a:blip r:embed="rId33">
            <a:extLst>
              <a:ext uri="{28A0092B-C50C-407E-A947-70E740481C1C}">
                <a14:useLocalDpi xmlns:a14="http://schemas.microsoft.com/office/drawing/2010/main" val="0"/>
              </a:ext>
            </a:extLst>
          </a:blip>
          <a:stretch>
            <a:fillRect/>
          </a:stretch>
        </p:blipFill>
        <p:spPr>
          <a:xfrm>
            <a:off x="3410600" y="2779420"/>
            <a:ext cx="370133" cy="129067"/>
          </a:xfrm>
          <a:prstGeom prst="rect">
            <a:avLst/>
          </a:prstGeom>
        </p:spPr>
      </p:pic>
      <p:pic>
        <p:nvPicPr>
          <p:cNvPr id="16" name="圖片 15" descr="\documentclass{article}&#10;\usepackage{amsmath}&#10;\usepackage[dvipsnames]{xcolor}&#10;\pagestyle{empty}&#10;\begin{document}&#10;&#10;&#10;$\textcolor{red}+$&#10;&#10;\end{document}" title="IguanaTex Bitmap Display"/>
          <p:cNvPicPr>
            <a:picLocks noChangeAspect="1"/>
          </p:cNvPicPr>
          <p:nvPr>
            <p:custDataLst>
              <p:tags r:id="rId5"/>
            </p:custDataLst>
          </p:nvPr>
        </p:nvPicPr>
        <p:blipFill>
          <a:blip r:embed="rId34">
            <a:extLst>
              <a:ext uri="{28A0092B-C50C-407E-A947-70E740481C1C}">
                <a14:useLocalDpi xmlns:a14="http://schemas.microsoft.com/office/drawing/2010/main" val="0"/>
              </a:ext>
            </a:extLst>
          </a:blip>
          <a:stretch>
            <a:fillRect/>
          </a:stretch>
        </p:blipFill>
        <p:spPr>
          <a:xfrm>
            <a:off x="3829620" y="2784753"/>
            <a:ext cx="118400" cy="118400"/>
          </a:xfrm>
          <a:prstGeom prst="rect">
            <a:avLst/>
          </a:prstGeom>
        </p:spPr>
      </p:pic>
      <p:pic>
        <p:nvPicPr>
          <p:cNvPr id="25" name="圖片 24" descr="\documentclass{article}&#10;\usepackage{amsmath}&#10;\usepackage[dvipsnames]{xcolor}&#10;\pagestyle{empty}&#10;\begin{document}&#10;&#10;&#10;\textcolor{red}{Normality Test}&#10;&#10;&#10;\end{document}" title="IguanaTex Bitmap Display"/>
          <p:cNvPicPr>
            <a:picLocks noChangeAspect="1"/>
          </p:cNvPicPr>
          <p:nvPr>
            <p:custDataLst>
              <p:tags r:id="rId6"/>
            </p:custDataLst>
          </p:nvPr>
        </p:nvPicPr>
        <p:blipFill>
          <a:blip r:embed="rId35">
            <a:extLst>
              <a:ext uri="{28A0092B-C50C-407E-A947-70E740481C1C}">
                <a14:useLocalDpi xmlns:a14="http://schemas.microsoft.com/office/drawing/2010/main" val="0"/>
              </a:ext>
            </a:extLst>
          </a:blip>
          <a:stretch>
            <a:fillRect/>
          </a:stretch>
        </p:blipFill>
        <p:spPr>
          <a:xfrm>
            <a:off x="4015249" y="2775264"/>
            <a:ext cx="1157332" cy="158934"/>
          </a:xfrm>
          <a:prstGeom prst="rect">
            <a:avLst/>
          </a:prstGeom>
        </p:spPr>
      </p:pic>
      <p:pic>
        <p:nvPicPr>
          <p:cNvPr id="38" name="圖片 37" descr="\documentclass{article}&#10;\usepackage{amsmath}&#10;\pagestyle{empty}&#10;\begin{document}&#10;&#10;$&#10;S(skewness) = \frac{\hat{\mu}_3}{\hat{\sigma}^3} = \frac{\frac{1}{N} \sum_{i=1}^N (r_i - \bar{r})^3}{\left(\frac{1}{N} \sum_{i=1}^N (r_i - \bar{r})^2\right)^{3/2}}&#10;$&#10;&#10;&#10;\end{document}" title="IguanaTex Bitmap Display"/>
          <p:cNvPicPr>
            <a:picLocks noChangeAspect="1"/>
          </p:cNvPicPr>
          <p:nvPr>
            <p:custDataLst>
              <p:tags r:id="rId7"/>
            </p:custDataLst>
          </p:nvPr>
        </p:nvPicPr>
        <p:blipFill>
          <a:blip r:embed="rId36">
            <a:extLst>
              <a:ext uri="{28A0092B-C50C-407E-A947-70E740481C1C}">
                <a14:useLocalDpi xmlns:a14="http://schemas.microsoft.com/office/drawing/2010/main" val="0"/>
              </a:ext>
            </a:extLst>
          </a:blip>
          <a:stretch>
            <a:fillRect/>
          </a:stretch>
        </p:blipFill>
        <p:spPr>
          <a:xfrm>
            <a:off x="337009" y="3292701"/>
            <a:ext cx="3464533" cy="431543"/>
          </a:xfrm>
          <a:prstGeom prst="rect">
            <a:avLst/>
          </a:prstGeom>
        </p:spPr>
      </p:pic>
      <p:pic>
        <p:nvPicPr>
          <p:cNvPr id="39" name="圖片 38" descr="\documentclass{article}&#10;\usepackage{amsmath}&#10;\pagestyle{empty}&#10;\begin{document}&#10;&#10;$&#10;K(kurtosis) = \frac{\hat{\mu}_4}{\hat{\sigma}^4} = \frac{\frac{1}{N} \sum_{i=1}^N (r_i - \bar{r})^4}{\left(\frac{1}{N} \sum_{i=1}^N (r_i - \bar{r})^2\right)^2}&#10;$&#10;&#10;\end{document}" title="IguanaTex Bitmap Display"/>
          <p:cNvPicPr>
            <a:picLocks noChangeAspect="1"/>
          </p:cNvPicPr>
          <p:nvPr>
            <p:custDataLst>
              <p:tags r:id="rId8"/>
            </p:custDataLst>
          </p:nvPr>
        </p:nvPicPr>
        <p:blipFill>
          <a:blip r:embed="rId37">
            <a:extLst>
              <a:ext uri="{28A0092B-C50C-407E-A947-70E740481C1C}">
                <a14:useLocalDpi xmlns:a14="http://schemas.microsoft.com/office/drawing/2010/main" val="0"/>
              </a:ext>
            </a:extLst>
          </a:blip>
          <a:stretch>
            <a:fillRect/>
          </a:stretch>
        </p:blipFill>
        <p:spPr>
          <a:xfrm>
            <a:off x="334969" y="3856707"/>
            <a:ext cx="3273141" cy="420571"/>
          </a:xfrm>
          <a:prstGeom prst="rect">
            <a:avLst/>
          </a:prstGeom>
        </p:spPr>
      </p:pic>
      <p:pic>
        <p:nvPicPr>
          <p:cNvPr id="69" name="圖片 68" descr="\documentclass{article}&#10;\usepackage{amsmath}&#10;\pagestyle{empty}&#10;\begin{document}&#10;&#10;Enhanced BP-CNN :  &#10;&#10;&#10;\end{document}" title="IguanaTex Bitmap Display"/>
          <p:cNvPicPr>
            <a:picLocks noChangeAspect="1"/>
          </p:cNvPicPr>
          <p:nvPr>
            <p:custDataLst>
              <p:tags r:id="rId9"/>
            </p:custDataLst>
          </p:nvPr>
        </p:nvPicPr>
        <p:blipFill>
          <a:blip r:embed="rId38">
            <a:extLst>
              <a:ext uri="{28A0092B-C50C-407E-A947-70E740481C1C}">
                <a14:useLocalDpi xmlns:a14="http://schemas.microsoft.com/office/drawing/2010/main" val="0"/>
              </a:ext>
            </a:extLst>
          </a:blip>
          <a:stretch>
            <a:fillRect/>
          </a:stretch>
        </p:blipFill>
        <p:spPr>
          <a:xfrm>
            <a:off x="334968" y="770871"/>
            <a:ext cx="2293332" cy="184381"/>
          </a:xfrm>
          <a:prstGeom prst="rect">
            <a:avLst/>
          </a:prstGeom>
        </p:spPr>
      </p:pic>
    </p:spTree>
    <p:extLst>
      <p:ext uri="{BB962C8B-B14F-4D97-AF65-F5344CB8AC3E}">
        <p14:creationId xmlns:p14="http://schemas.microsoft.com/office/powerpoint/2010/main" val="14427322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pPr marL="0" marR="0" lvl="0" indent="0" algn="l" defTabSz="914400" rtl="0" eaLnBrk="1" fontAlgn="auto" latinLnBrk="0" hangingPunct="1">
              <a:lnSpc>
                <a:spcPct val="100000"/>
              </a:lnSpc>
              <a:spcBef>
                <a:spcPts val="0"/>
              </a:spcBef>
              <a:spcAft>
                <a:spcPts val="0"/>
              </a:spcAft>
              <a:buClr>
                <a:srgbClr val="000000"/>
              </a:buClr>
              <a:buSzPts val="2800"/>
              <a:buFont typeface="Montserrat"/>
              <a:buNone/>
              <a:tabLst/>
              <a:defRPr/>
            </a:pPr>
            <a:r>
              <a:rPr kumimoji="0" lang="en-US" altLang="zh-TW" sz="2800" b="0" i="0" u="none" strike="noStrike" kern="0" cap="none" spc="0" normalizeH="0" baseline="0" noProof="0" dirty="0" smtClean="0">
                <a:ln>
                  <a:noFill/>
                </a:ln>
                <a:solidFill>
                  <a:srgbClr val="FFFFFF"/>
                </a:solidFill>
                <a:effectLst/>
                <a:uLnTx/>
                <a:uFillTx/>
                <a:latin typeface="Montserrat"/>
                <a:sym typeface="Montserrat"/>
              </a:rPr>
              <a:t>BP-CNN - Simulation</a:t>
            </a:r>
            <a:endParaRPr kumimoji="0" lang="zh-TW" altLang="en-US" sz="2800" b="0" i="0" u="none" strike="noStrike" kern="0" cap="none" spc="0" normalizeH="0" baseline="0" noProof="0" dirty="0">
              <a:ln>
                <a:noFill/>
              </a:ln>
              <a:solidFill>
                <a:srgbClr val="FFFFFF"/>
              </a:solidFill>
              <a:effectLst/>
              <a:uLnTx/>
              <a:uFillTx/>
              <a:latin typeface="Montserrat"/>
              <a:sym typeface="Montserrat"/>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ctr" defTabSz="914377"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dirty="0">
                  <a:ln>
                    <a:noFill/>
                  </a:ln>
                  <a:solidFill>
                    <a:srgbClr val="FFFFFF"/>
                  </a:solidFill>
                  <a:effectLst/>
                  <a:uLnTx/>
                  <a:uFillTx/>
                  <a:latin typeface="Montserrat" panose="00000500000000000000" pitchFamily="2" charset="0"/>
                  <a:cs typeface="Arial"/>
                  <a:sym typeface="Arial"/>
                </a:rPr>
                <a:t>TNT_LAB , NYCU</a:t>
              </a:r>
              <a:endParaRPr kumimoji="0" sz="1200" b="1" i="0" u="none" strike="noStrike" kern="0" cap="none" spc="0" normalizeH="0" baseline="0" noProof="0" dirty="0">
                <a:ln>
                  <a:noFill/>
                </a:ln>
                <a:solidFill>
                  <a:srgbClr val="FFFFFF"/>
                </a:solidFill>
                <a:effectLst/>
                <a:uLnTx/>
                <a:uFillTx/>
                <a:latin typeface="Montserrat" panose="00000500000000000000" pitchFamily="2" charset="0"/>
                <a:cs typeface="Arial"/>
                <a:sym typeface="Arial"/>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marL="0" marR="0" lvl="0" indent="0" algn="ctr" defTabSz="914377"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dirty="0">
                  <a:ln>
                    <a:noFill/>
                  </a:ln>
                  <a:solidFill>
                    <a:srgbClr val="FFFFFF"/>
                  </a:solidFill>
                  <a:effectLst/>
                  <a:uLnTx/>
                  <a:uFillTx/>
                  <a:latin typeface="Montserrat" panose="00000500000000000000" pitchFamily="2" charset="0"/>
                  <a:cs typeface="Arial"/>
                  <a:sym typeface="Arial"/>
                </a:rPr>
                <a:t>GiGi, Chou</a:t>
              </a:r>
              <a:endParaRPr kumimoji="0" sz="1200" b="1" i="0" u="none" strike="noStrike" kern="0" cap="none" spc="0" normalizeH="0" baseline="0" noProof="0" dirty="0">
                <a:ln>
                  <a:noFill/>
                </a:ln>
                <a:solidFill>
                  <a:srgbClr val="FFFFFF"/>
                </a:solidFill>
                <a:effectLst/>
                <a:uLnTx/>
                <a:uFillTx/>
                <a:latin typeface="Montserrat" panose="00000500000000000000" pitchFamily="2" charset="0"/>
                <a:cs typeface="Arial"/>
                <a:sym typeface="Arial"/>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marL="0" marR="0" lvl="0" indent="0" algn="ctr" defTabSz="914377" rtl="0" eaLnBrk="1" fontAlgn="auto" latinLnBrk="0" hangingPunct="1">
              <a:lnSpc>
                <a:spcPct val="100000"/>
              </a:lnSpc>
              <a:spcBef>
                <a:spcPts val="0"/>
              </a:spcBef>
              <a:spcAft>
                <a:spcPts val="0"/>
              </a:spcAft>
              <a:buClr>
                <a:srgbClr val="000000"/>
              </a:buClr>
              <a:buSzTx/>
              <a:buFont typeface="Arial"/>
              <a:buNone/>
              <a:tabLst/>
              <a:defRPr/>
            </a:pPr>
            <a:fld id="{12DD9558-D1B7-46F2-B8B6-F27BD7582501}" type="slidenum">
              <a:rPr kumimoji="0" lang="en-US" altLang="zh-TW" sz="1200" b="1" i="0" u="none" strike="noStrike" kern="0" cap="none" spc="0" normalizeH="0" baseline="0" noProof="0">
                <a:ln w="0"/>
                <a:solidFill>
                  <a:srgbClr val="FFFFFF"/>
                </a:solidFill>
                <a:effectLst/>
                <a:uLnTx/>
                <a:uFillTx/>
                <a:latin typeface="Montserrat" panose="00000500000000000000" pitchFamily="2" charset="0"/>
                <a:cs typeface="Arial"/>
                <a:sym typeface="Arial"/>
              </a:rPr>
              <a:pPr marL="0" marR="0" lvl="0" indent="0" algn="ctr" defTabSz="914377" rtl="0" eaLnBrk="1" fontAlgn="auto" latinLnBrk="0" hangingPunct="1">
                <a:lnSpc>
                  <a:spcPct val="100000"/>
                </a:lnSpc>
                <a:spcBef>
                  <a:spcPts val="0"/>
                </a:spcBef>
                <a:spcAft>
                  <a:spcPts val="0"/>
                </a:spcAft>
                <a:buClr>
                  <a:srgbClr val="000000"/>
                </a:buClr>
                <a:buSzTx/>
                <a:buFont typeface="Arial"/>
                <a:buNone/>
                <a:tabLst/>
                <a:defRPr/>
              </a:pPr>
              <a:t>14</a:t>
            </a:fld>
            <a:endParaRPr kumimoji="0" lang="zh-TW" altLang="en-US" sz="1200" b="1" i="0" u="none" strike="noStrike" kern="0" cap="none" spc="0" normalizeH="0" baseline="0" noProof="0" dirty="0">
              <a:ln w="0"/>
              <a:solidFill>
                <a:srgbClr val="FFFFFF"/>
              </a:solidFill>
              <a:effectLst/>
              <a:uLnTx/>
              <a:uFillTx/>
              <a:latin typeface="Montserrat" panose="00000500000000000000" pitchFamily="2" charset="0"/>
              <a:cs typeface="Arial"/>
              <a:sym typeface="Arial"/>
            </a:endParaRPr>
          </a:p>
        </p:txBody>
      </p:sp>
      <p:pic>
        <p:nvPicPr>
          <p:cNvPr id="15" name="圖片 14" descr="\documentclass{article}&#10;\usepackage{amsmath}&#10;\usepackage{array}&#10;\usepackage{booktabs}&#10;&#10;\begin{document}&#10;&#10;% 第一個表格&#10;\begin{table}[h!]&#10;\centering&#10;\begin{tabular}{@{}ll@{}}&#10;\toprule&#10;\textbf{Notation} &amp; \textbf{Meaning} \\ \midrule&#10;$\{L; f_1, \dots, f_L; k_1, \dots, k_L\}$ &amp; CNN structure: numbers of layers, filter sizes and numbers of feature maps \\&#10;$\{B\}$ &amp; Numbers of BP iterations \\&#10;$\lambda$ &amp; The scaling factor of the normality test for \textit{enhanced BP-CNN} \\&#10;$\Gamma$ &amp; The set of signal-to-noise ratios for generating training data \\&#10;\bottomrule&#10;\end{tabular}&#10;\caption{System Parameter}&#10;\end{table}&#10;&#10;% 第二個表格&#10;\begin{table}[h!]&#10;\centering&#10;\begin{tabular}{@{}ll@{}}&#10;\toprule&#10;\textbf{Description} &amp; \textbf{Value} \\ \midrule&#10;CNN structure &amp; $\{4; 9, 3, 3, 15; 64, 32, 16, 1\}$ \\&#10;Mini-batch size &amp; 1400 \\&#10;Size of the training data &amp; 2000000 \\&#10;Size of the validation data &amp; 100000 \\&#10;Channel SNRs for generating the training data ($\Gamma$) &amp; $\{0, 0.5, 1, 1.5, 2, 2.5, 3\}$ dB \\&#10;Initialization method &amp; Xavier initialization \\&#10;Optimization method &amp; Adam optimization \\ \bottomrule&#10;\end{tabular}&#10;\caption{Experimental setup and parameters.}&#10;\end{table}&#10;&#10;\end{document}&#10;" title="IguanaTex Bitmap Display"/>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1712418" y="784860"/>
            <a:ext cx="6177199" cy="7913814"/>
          </a:xfrm>
          <a:prstGeom prst="rect">
            <a:avLst/>
          </a:prstGeom>
        </p:spPr>
      </p:pic>
    </p:spTree>
    <p:extLst>
      <p:ext uri="{BB962C8B-B14F-4D97-AF65-F5344CB8AC3E}">
        <p14:creationId xmlns:p14="http://schemas.microsoft.com/office/powerpoint/2010/main" val="16907136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 – Simulation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15</a:t>
            </a:fld>
            <a:endParaRPr lang="zh-TW" altLang="en-US" sz="1200" b="1" dirty="0">
              <a:ln w="0"/>
              <a:solidFill>
                <a:srgbClr val="FFFFFF"/>
              </a:solidFill>
              <a:latin typeface="Montserrat" panose="00000500000000000000" pitchFamily="2" charset="0"/>
            </a:endParaRPr>
          </a:p>
        </p:txBody>
      </p:sp>
      <p:pic>
        <p:nvPicPr>
          <p:cNvPr id="13" name="圖片 12" descr="\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title="IguanaTex Bitmap Display"/>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214329" y="656086"/>
            <a:ext cx="3050666" cy="622933"/>
          </a:xfrm>
          <a:prstGeom prst="rect">
            <a:avLst/>
          </a:prstGeom>
        </p:spPr>
      </p:pic>
      <p:pic>
        <p:nvPicPr>
          <p:cNvPr id="24" name="圖片 23"/>
          <p:cNvPicPr>
            <a:picLocks noChangeAspect="1"/>
          </p:cNvPicPr>
          <p:nvPr/>
        </p:nvPicPr>
        <p:blipFill>
          <a:blip r:embed="rId9"/>
          <a:stretch>
            <a:fillRect/>
          </a:stretch>
        </p:blipFill>
        <p:spPr>
          <a:xfrm>
            <a:off x="128434" y="1875007"/>
            <a:ext cx="3681173" cy="2566578"/>
          </a:xfrm>
          <a:prstGeom prst="rect">
            <a:avLst/>
          </a:prstGeom>
        </p:spPr>
      </p:pic>
      <p:pic>
        <p:nvPicPr>
          <p:cNvPr id="45" name="圖片 44" descr="\documentclass{article}&#10;\usepackage{amsmath}&#10;\pagestyle{empty}&#10;\begin{document}&#10;&#10;&#10;&#10;$\text{Loss}_B = \frac{\| \mathbf{r} \|^2}{N} + \lambda \left(S^2 + \frac{1}{4}(C - 3)^2\right)$&#10;&#10;&#10;\end{document}" title="IguanaTex Bitmap Display"/>
          <p:cNvPicPr>
            <a:picLocks noChangeAspect="1"/>
          </p:cNvPicPr>
          <p:nvPr>
            <p:custDataLst>
              <p:tags r:id="rId2"/>
            </p:custDataLst>
          </p:nvPr>
        </p:nvPicPr>
        <p:blipFill>
          <a:blip r:embed="rId10">
            <a:extLst>
              <a:ext uri="{28A0092B-C50C-407E-A947-70E740481C1C}">
                <a14:useLocalDpi xmlns:a14="http://schemas.microsoft.com/office/drawing/2010/main" val="0"/>
              </a:ext>
            </a:extLst>
          </a:blip>
          <a:stretch>
            <a:fillRect/>
          </a:stretch>
        </p:blipFill>
        <p:spPr>
          <a:xfrm>
            <a:off x="5571280" y="934467"/>
            <a:ext cx="2688001" cy="259200"/>
          </a:xfrm>
          <a:prstGeom prst="rect">
            <a:avLst/>
          </a:prstGeom>
          <a:ln>
            <a:noFill/>
          </a:ln>
        </p:spPr>
      </p:pic>
      <p:pic>
        <p:nvPicPr>
          <p:cNvPr id="3" name="圖片 2" descr="\documentclass{article}&#10;\usepackage{amsmath}&#10;\pagestyle{empty}&#10;\begin{document}&#10;\noindent&#10;The Choice of Hyperparameter $\lambda$ affects the Performance of Enhanced BP-CNN.&#10;&#10;&#10;\end{document}" title="IguanaTex Bitmap Display"/>
          <p:cNvPicPr>
            <a:picLocks noChangeAspect="1"/>
          </p:cNvPicPr>
          <p:nvPr>
            <p:custDataLst>
              <p:tags r:id="rId3"/>
            </p:custDataLst>
          </p:nvPr>
        </p:nvPicPr>
        <p:blipFill>
          <a:blip r:embed="rId11">
            <a:extLst>
              <a:ext uri="{28A0092B-C50C-407E-A947-70E740481C1C}">
                <a14:useLocalDpi xmlns:a14="http://schemas.microsoft.com/office/drawing/2010/main" val="0"/>
              </a:ext>
            </a:extLst>
          </a:blip>
          <a:stretch>
            <a:fillRect/>
          </a:stretch>
        </p:blipFill>
        <p:spPr>
          <a:xfrm>
            <a:off x="214330" y="1484975"/>
            <a:ext cx="6957105" cy="184076"/>
          </a:xfrm>
          <a:prstGeom prst="rect">
            <a:avLst/>
          </a:prstGeom>
        </p:spPr>
      </p:pic>
      <p:sp>
        <p:nvSpPr>
          <p:cNvPr id="34" name="矩形 33"/>
          <p:cNvSpPr/>
          <p:nvPr/>
        </p:nvSpPr>
        <p:spPr>
          <a:xfrm>
            <a:off x="6777038" y="958071"/>
            <a:ext cx="156026" cy="245230"/>
          </a:xfrm>
          <a:prstGeom prst="rect">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36" name="直線單箭頭接點 35"/>
          <p:cNvCxnSpPr/>
          <p:nvPr/>
        </p:nvCxnSpPr>
        <p:spPr>
          <a:xfrm flipV="1">
            <a:off x="4920018" y="1125940"/>
            <a:ext cx="545910" cy="293427"/>
          </a:xfrm>
          <a:prstGeom prst="straightConnector1">
            <a:avLst/>
          </a:prstGeom>
          <a:ln w="12700">
            <a:solidFill>
              <a:schemeClr val="accent1">
                <a:lumMod val="75000"/>
              </a:schemeClr>
            </a:solidFill>
            <a:tailEnd type="triangle"/>
          </a:ln>
        </p:spPr>
        <p:style>
          <a:lnRef idx="1">
            <a:schemeClr val="dk1"/>
          </a:lnRef>
          <a:fillRef idx="0">
            <a:schemeClr val="dk1"/>
          </a:fillRef>
          <a:effectRef idx="0">
            <a:schemeClr val="dk1"/>
          </a:effectRef>
          <a:fontRef idx="minor">
            <a:schemeClr val="tx1"/>
          </a:fontRef>
        </p:style>
      </p:cxnSp>
      <p:pic>
        <p:nvPicPr>
          <p:cNvPr id="10" name="圖片 9" descr="\documentclass{article}&#10;\usepackage{amsmath}&#10;\pagestyle{empty}&#10;\begin{document}&#10;\noindent&#10;With strong correlation in the channel noise, more information can be utilized to remove the errors of the network input and thus a smaller $\lambda$ is preferred to make the network focus on reducing the residual noise power.&#10;&#10;&#10;\end{document}" title="IguanaTex Bitmap Display"/>
          <p:cNvPicPr>
            <a:picLocks noChangeAspect="1"/>
          </p:cNvPicPr>
          <p:nvPr>
            <p:custDataLst>
              <p:tags r:id="rId4"/>
            </p:custDataLst>
          </p:nvPr>
        </p:nvPicPr>
        <p:blipFill>
          <a:blip r:embed="rId12">
            <a:extLst>
              <a:ext uri="{28A0092B-C50C-407E-A947-70E740481C1C}">
                <a14:useLocalDpi xmlns:a14="http://schemas.microsoft.com/office/drawing/2010/main" val="0"/>
              </a:ext>
            </a:extLst>
          </a:blip>
          <a:stretch>
            <a:fillRect/>
          </a:stretch>
        </p:blipFill>
        <p:spPr>
          <a:xfrm>
            <a:off x="3864574" y="2700074"/>
            <a:ext cx="5214136" cy="585600"/>
          </a:xfrm>
          <a:prstGeom prst="rect">
            <a:avLst/>
          </a:prstGeom>
        </p:spPr>
      </p:pic>
      <p:pic>
        <p:nvPicPr>
          <p:cNvPr id="17" name="圖片 16" descr="\documentclass{article}&#10;\usepackage{amsmath}&#10;\pagestyle{empty}&#10;\begin{document}&#10;&#10;\noindent&#10;$\eta$ = 0.8 , BP(5)-CNN-BP(5)&#10;&#10;&#10;\end{document}" title="IguanaTex Bitmap Display"/>
          <p:cNvPicPr>
            <a:picLocks noChangeAspect="1"/>
          </p:cNvPicPr>
          <p:nvPr>
            <p:custDataLst>
              <p:tags r:id="rId5"/>
            </p:custDataLst>
          </p:nvPr>
        </p:nvPicPr>
        <p:blipFill>
          <a:blip r:embed="rId13">
            <a:extLst>
              <a:ext uri="{28A0092B-C50C-407E-A947-70E740481C1C}">
                <a14:useLocalDpi xmlns:a14="http://schemas.microsoft.com/office/drawing/2010/main" val="0"/>
              </a:ext>
            </a:extLst>
          </a:blip>
          <a:stretch>
            <a:fillRect/>
          </a:stretch>
        </p:blipFill>
        <p:spPr>
          <a:xfrm>
            <a:off x="1523476" y="4473761"/>
            <a:ext cx="1866971" cy="152686"/>
          </a:xfrm>
          <a:prstGeom prst="rect">
            <a:avLst/>
          </a:prstGeom>
        </p:spPr>
      </p:pic>
    </p:spTree>
    <p:extLst>
      <p:ext uri="{BB962C8B-B14F-4D97-AF65-F5344CB8AC3E}">
        <p14:creationId xmlns:p14="http://schemas.microsoft.com/office/powerpoint/2010/main" val="13368259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圖片 10"/>
          <p:cNvPicPr>
            <a:picLocks noChangeAspect="1"/>
          </p:cNvPicPr>
          <p:nvPr/>
        </p:nvPicPr>
        <p:blipFill>
          <a:blip r:embed="rId8"/>
          <a:stretch>
            <a:fillRect/>
          </a:stretch>
        </p:blipFill>
        <p:spPr>
          <a:xfrm>
            <a:off x="88083" y="1838789"/>
            <a:ext cx="3719737" cy="2566800"/>
          </a:xfrm>
          <a:prstGeom prst="rect">
            <a:avLst/>
          </a:prstGeom>
        </p:spPr>
      </p:pic>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 – Simulation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16</a:t>
            </a:fld>
            <a:endParaRPr lang="zh-TW" altLang="en-US" sz="1200" b="1" dirty="0">
              <a:ln w="0"/>
              <a:solidFill>
                <a:srgbClr val="FFFFFF"/>
              </a:solidFill>
              <a:latin typeface="Montserrat" panose="00000500000000000000" pitchFamily="2" charset="0"/>
            </a:endParaRPr>
          </a:p>
        </p:txBody>
      </p:sp>
      <p:pic>
        <p:nvPicPr>
          <p:cNvPr id="13" name="圖片 12" descr="\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title="IguanaTex Bitmap Display"/>
          <p:cNvPicPr>
            <a:picLocks noChangeAspect="1"/>
          </p:cNvPicPr>
          <p:nvPr>
            <p:custDataLst>
              <p:tags r:id="rId1"/>
            </p:custDataLst>
          </p:nvPr>
        </p:nvPicPr>
        <p:blipFill>
          <a:blip r:embed="rId9">
            <a:extLst>
              <a:ext uri="{28A0092B-C50C-407E-A947-70E740481C1C}">
                <a14:useLocalDpi xmlns:a14="http://schemas.microsoft.com/office/drawing/2010/main" val="0"/>
              </a:ext>
            </a:extLst>
          </a:blip>
          <a:stretch>
            <a:fillRect/>
          </a:stretch>
        </p:blipFill>
        <p:spPr>
          <a:xfrm>
            <a:off x="214329" y="656086"/>
            <a:ext cx="3050666" cy="622933"/>
          </a:xfrm>
          <a:prstGeom prst="rect">
            <a:avLst/>
          </a:prstGeom>
        </p:spPr>
      </p:pic>
      <p:pic>
        <p:nvPicPr>
          <p:cNvPr id="45" name="圖片 44" descr="\documentclass{article}&#10;\usepackage{amsmath}&#10;\pagestyle{empty}&#10;\begin{document}&#10;&#10;&#10;&#10;$\text{Loss}_B = \frac{\| \mathbf{r} \|^2}{N} + \lambda \left(S^2 + \frac{1}{4}(C - 3)^2\right)$&#10;&#10;&#10;\end{document}" title="IguanaTex Bitmap Display"/>
          <p:cNvPicPr>
            <a:picLocks noChangeAspect="1"/>
          </p:cNvPicPr>
          <p:nvPr>
            <p:custDataLst>
              <p:tags r:id="rId2"/>
            </p:custDataLst>
          </p:nvPr>
        </p:nvPicPr>
        <p:blipFill>
          <a:blip r:embed="rId10">
            <a:extLst>
              <a:ext uri="{28A0092B-C50C-407E-A947-70E740481C1C}">
                <a14:useLocalDpi xmlns:a14="http://schemas.microsoft.com/office/drawing/2010/main" val="0"/>
              </a:ext>
            </a:extLst>
          </a:blip>
          <a:stretch>
            <a:fillRect/>
          </a:stretch>
        </p:blipFill>
        <p:spPr>
          <a:xfrm>
            <a:off x="5571280" y="934467"/>
            <a:ext cx="2688001" cy="259200"/>
          </a:xfrm>
          <a:prstGeom prst="rect">
            <a:avLst/>
          </a:prstGeom>
          <a:ln>
            <a:noFill/>
          </a:ln>
        </p:spPr>
      </p:pic>
      <p:pic>
        <p:nvPicPr>
          <p:cNvPr id="3" name="圖片 2" descr="\documentclass{article}&#10;\usepackage{amsmath}&#10;\pagestyle{empty}&#10;\begin{document}&#10;\noindent&#10;The Choice of Hyperparameter $\lambda$ affects the Performance of Enhanced BP-CNN.&#10;&#10;&#10;\end{document}" title="IguanaTex Bitmap Display"/>
          <p:cNvPicPr>
            <a:picLocks noChangeAspect="1"/>
          </p:cNvPicPr>
          <p:nvPr>
            <p:custDataLst>
              <p:tags r:id="rId3"/>
            </p:custDataLst>
          </p:nvPr>
        </p:nvPicPr>
        <p:blipFill>
          <a:blip r:embed="rId11">
            <a:extLst>
              <a:ext uri="{28A0092B-C50C-407E-A947-70E740481C1C}">
                <a14:useLocalDpi xmlns:a14="http://schemas.microsoft.com/office/drawing/2010/main" val="0"/>
              </a:ext>
            </a:extLst>
          </a:blip>
          <a:stretch>
            <a:fillRect/>
          </a:stretch>
        </p:blipFill>
        <p:spPr>
          <a:xfrm>
            <a:off x="214330" y="1484975"/>
            <a:ext cx="6957105" cy="184076"/>
          </a:xfrm>
          <a:prstGeom prst="rect">
            <a:avLst/>
          </a:prstGeom>
        </p:spPr>
      </p:pic>
      <p:sp>
        <p:nvSpPr>
          <p:cNvPr id="34" name="矩形 33"/>
          <p:cNvSpPr/>
          <p:nvPr/>
        </p:nvSpPr>
        <p:spPr>
          <a:xfrm>
            <a:off x="6777038" y="958071"/>
            <a:ext cx="156026" cy="245230"/>
          </a:xfrm>
          <a:prstGeom prst="rect">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36" name="直線單箭頭接點 35"/>
          <p:cNvCxnSpPr/>
          <p:nvPr/>
        </p:nvCxnSpPr>
        <p:spPr>
          <a:xfrm flipV="1">
            <a:off x="4920018" y="1125940"/>
            <a:ext cx="545910" cy="293427"/>
          </a:xfrm>
          <a:prstGeom prst="straightConnector1">
            <a:avLst/>
          </a:prstGeom>
          <a:ln w="12700">
            <a:solidFill>
              <a:schemeClr val="accent1">
                <a:lumMod val="75000"/>
              </a:schemeClr>
            </a:solidFill>
            <a:tailEnd type="triangle"/>
          </a:ln>
        </p:spPr>
        <p:style>
          <a:lnRef idx="1">
            <a:schemeClr val="dk1"/>
          </a:lnRef>
          <a:fillRef idx="0">
            <a:schemeClr val="dk1"/>
          </a:fillRef>
          <a:effectRef idx="0">
            <a:schemeClr val="dk1"/>
          </a:effectRef>
          <a:fontRef idx="minor">
            <a:schemeClr val="tx1"/>
          </a:fontRef>
        </p:style>
      </p:cxnSp>
      <p:pic>
        <p:nvPicPr>
          <p:cNvPr id="16" name="圖片 15" descr="\documentclass{article}&#10;\usepackage{amsmath}&#10;\pagestyle{empty}&#10;\begin{document}&#10;\noindent&#10;When correlation becomes weak and input elements are more independent, less information can be utilized to remove errors, the network needs to pay more attention to the distribution of the residual noise and a larger $\lambda$ is thus favored.&#10;&#10;&#10;\end{document}" title="IguanaTex Bitmap Display"/>
          <p:cNvPicPr>
            <a:picLocks noChangeAspect="1"/>
          </p:cNvPicPr>
          <p:nvPr>
            <p:custDataLst>
              <p:tags r:id="rId4"/>
            </p:custDataLst>
          </p:nvPr>
        </p:nvPicPr>
        <p:blipFill>
          <a:blip r:embed="rId12">
            <a:extLst>
              <a:ext uri="{28A0092B-C50C-407E-A947-70E740481C1C}">
                <a14:useLocalDpi xmlns:a14="http://schemas.microsoft.com/office/drawing/2010/main" val="0"/>
              </a:ext>
            </a:extLst>
          </a:blip>
          <a:stretch>
            <a:fillRect/>
          </a:stretch>
        </p:blipFill>
        <p:spPr>
          <a:xfrm>
            <a:off x="3864575" y="2700077"/>
            <a:ext cx="5212313" cy="583467"/>
          </a:xfrm>
          <a:prstGeom prst="rect">
            <a:avLst/>
          </a:prstGeom>
        </p:spPr>
      </p:pic>
      <p:pic>
        <p:nvPicPr>
          <p:cNvPr id="19" name="圖片 18" descr="\documentclass{article}&#10;\usepackage{amsmath}&#10;\pagestyle{empty}&#10;\begin{document}&#10;&#10;\noindent&#10;$\eta$ = 0.5 , BP(5)-CNN-BP(5)&#10;&#10;&#10;\end{document}" title="IguanaTex Bitmap Display"/>
          <p:cNvPicPr>
            <a:picLocks noChangeAspect="1"/>
          </p:cNvPicPr>
          <p:nvPr>
            <p:custDataLst>
              <p:tags r:id="rId5"/>
            </p:custDataLst>
          </p:nvPr>
        </p:nvPicPr>
        <p:blipFill>
          <a:blip r:embed="rId13">
            <a:extLst>
              <a:ext uri="{28A0092B-C50C-407E-A947-70E740481C1C}">
                <a14:useLocalDpi xmlns:a14="http://schemas.microsoft.com/office/drawing/2010/main" val="0"/>
              </a:ext>
            </a:extLst>
          </a:blip>
          <a:stretch>
            <a:fillRect/>
          </a:stretch>
        </p:blipFill>
        <p:spPr>
          <a:xfrm>
            <a:off x="1523476" y="4473761"/>
            <a:ext cx="1866970" cy="152686"/>
          </a:xfrm>
          <a:prstGeom prst="rect">
            <a:avLst/>
          </a:prstGeom>
        </p:spPr>
      </p:pic>
    </p:spTree>
    <p:extLst>
      <p:ext uri="{BB962C8B-B14F-4D97-AF65-F5344CB8AC3E}">
        <p14:creationId xmlns:p14="http://schemas.microsoft.com/office/powerpoint/2010/main" val="80098605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 – Simulation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17</a:t>
            </a:fld>
            <a:endParaRPr lang="zh-TW" altLang="en-US" sz="1200" b="1" dirty="0">
              <a:ln w="0"/>
              <a:solidFill>
                <a:srgbClr val="FFFFFF"/>
              </a:solidFill>
              <a:latin typeface="Montserrat" panose="00000500000000000000" pitchFamily="2" charset="0"/>
            </a:endParaRPr>
          </a:p>
        </p:txBody>
      </p:sp>
      <p:pic>
        <p:nvPicPr>
          <p:cNvPr id="13" name="圖片 12" descr="\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title="IguanaTex Bitmap Display"/>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a:off x="214329" y="656086"/>
            <a:ext cx="3050666" cy="622933"/>
          </a:xfrm>
          <a:prstGeom prst="rect">
            <a:avLst/>
          </a:prstGeom>
        </p:spPr>
      </p:pic>
      <p:pic>
        <p:nvPicPr>
          <p:cNvPr id="10" name="圖片 9"/>
          <p:cNvPicPr>
            <a:picLocks noChangeAspect="1"/>
          </p:cNvPicPr>
          <p:nvPr/>
        </p:nvPicPr>
        <p:blipFill rotWithShape="1">
          <a:blip r:embed="rId8"/>
          <a:srcRect b="8901"/>
          <a:stretch/>
        </p:blipFill>
        <p:spPr>
          <a:xfrm>
            <a:off x="283521" y="1983439"/>
            <a:ext cx="8573816" cy="2000755"/>
          </a:xfrm>
          <a:prstGeom prst="rect">
            <a:avLst/>
          </a:prstGeom>
        </p:spPr>
      </p:pic>
      <p:pic>
        <p:nvPicPr>
          <p:cNvPr id="12" name="圖片 11" descr="\documentclass{article}&#10;\usepackage{amsmath}&#10;\pagestyle{empty}&#10;\begin{document}&#10;&#10;\noindent&#10;$\eta$ = 0.8 , $\lambda$ = 0.1&#10;&#10;&#10;\end{document}" title="IguanaTex Bitmap Display"/>
          <p:cNvPicPr>
            <a:picLocks noChangeAspect="1"/>
          </p:cNvPicPr>
          <p:nvPr>
            <p:custDataLst>
              <p:tags r:id="rId2"/>
            </p:custDataLst>
          </p:nvPr>
        </p:nvPicPr>
        <p:blipFill>
          <a:blip r:embed="rId9">
            <a:extLst>
              <a:ext uri="{28A0092B-C50C-407E-A947-70E740481C1C}">
                <a14:useLocalDpi xmlns:a14="http://schemas.microsoft.com/office/drawing/2010/main" val="0"/>
              </a:ext>
            </a:extLst>
          </a:blip>
          <a:stretch>
            <a:fillRect/>
          </a:stretch>
        </p:blipFill>
        <p:spPr>
          <a:xfrm>
            <a:off x="1304534" y="1914410"/>
            <a:ext cx="1123656" cy="138057"/>
          </a:xfrm>
          <a:prstGeom prst="rect">
            <a:avLst/>
          </a:prstGeom>
        </p:spPr>
      </p:pic>
      <p:pic>
        <p:nvPicPr>
          <p:cNvPr id="14" name="圖片 13" descr="\documentclass{article}&#10;\usepackage{amsmath}&#10;\pagestyle{empty}&#10;\begin{document}&#10;&#10;\noindent&#10;$\eta$ = 0.5 , $\lambda$ = 10&#10;&#10;&#10;\end{document}" title="IguanaTex Bitmap Display"/>
          <p:cNvPicPr>
            <a:picLocks noChangeAspect="1"/>
          </p:cNvPicPr>
          <p:nvPr>
            <p:custDataLst>
              <p:tags r:id="rId3"/>
            </p:custDataLst>
          </p:nvPr>
        </p:nvPicPr>
        <p:blipFill>
          <a:blip r:embed="rId10">
            <a:extLst>
              <a:ext uri="{28A0092B-C50C-407E-A947-70E740481C1C}">
                <a14:useLocalDpi xmlns:a14="http://schemas.microsoft.com/office/drawing/2010/main" val="0"/>
              </a:ext>
            </a:extLst>
          </a:blip>
          <a:stretch>
            <a:fillRect/>
          </a:stretch>
        </p:blipFill>
        <p:spPr>
          <a:xfrm>
            <a:off x="4167429" y="1914410"/>
            <a:ext cx="1087999" cy="138057"/>
          </a:xfrm>
          <a:prstGeom prst="rect">
            <a:avLst/>
          </a:prstGeom>
        </p:spPr>
      </p:pic>
      <p:pic>
        <p:nvPicPr>
          <p:cNvPr id="15" name="圖片 14" descr="\documentclass{article}&#10;\usepackage{amsmath}&#10;\pagestyle{empty}&#10;\begin{document}&#10;&#10;\noindent&#10;$\eta$ = 0 , $\lambda$ = 10&#10;&#10;&#10;\end{document}" title="IguanaTex Bitmap Display"/>
          <p:cNvPicPr>
            <a:picLocks noChangeAspect="1"/>
          </p:cNvPicPr>
          <p:nvPr>
            <p:custDataLst>
              <p:tags r:id="rId4"/>
            </p:custDataLst>
          </p:nvPr>
        </p:nvPicPr>
        <p:blipFill>
          <a:blip r:embed="rId11">
            <a:extLst>
              <a:ext uri="{28A0092B-C50C-407E-A947-70E740481C1C}">
                <a14:useLocalDpi xmlns:a14="http://schemas.microsoft.com/office/drawing/2010/main" val="0"/>
              </a:ext>
            </a:extLst>
          </a:blip>
          <a:stretch>
            <a:fillRect/>
          </a:stretch>
        </p:blipFill>
        <p:spPr>
          <a:xfrm>
            <a:off x="6994667" y="1918724"/>
            <a:ext cx="970056" cy="138057"/>
          </a:xfrm>
          <a:prstGeom prst="rect">
            <a:avLst/>
          </a:prstGeom>
        </p:spPr>
      </p:pic>
    </p:spTree>
    <p:extLst>
      <p:ext uri="{BB962C8B-B14F-4D97-AF65-F5344CB8AC3E}">
        <p14:creationId xmlns:p14="http://schemas.microsoft.com/office/powerpoint/2010/main" val="26130598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 – Simulation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18</a:t>
            </a:fld>
            <a:endParaRPr lang="zh-TW" altLang="en-US" sz="1200" b="1" dirty="0">
              <a:ln w="0"/>
              <a:solidFill>
                <a:srgbClr val="FFFFFF"/>
              </a:solidFill>
              <a:latin typeface="Montserrat" panose="00000500000000000000" pitchFamily="2" charset="0"/>
            </a:endParaRPr>
          </a:p>
        </p:txBody>
      </p:sp>
      <p:pic>
        <p:nvPicPr>
          <p:cNvPr id="13" name="圖片 12" descr="\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title="IguanaTex Bitmap Display"/>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a:off x="214329" y="656086"/>
            <a:ext cx="3050666" cy="622933"/>
          </a:xfrm>
          <a:prstGeom prst="rect">
            <a:avLst/>
          </a:prstGeom>
        </p:spPr>
      </p:pic>
      <p:pic>
        <p:nvPicPr>
          <p:cNvPr id="3" name="圖片 2"/>
          <p:cNvPicPr>
            <a:picLocks noChangeAspect="1"/>
          </p:cNvPicPr>
          <p:nvPr/>
        </p:nvPicPr>
        <p:blipFill>
          <a:blip r:embed="rId7"/>
          <a:stretch>
            <a:fillRect/>
          </a:stretch>
        </p:blipFill>
        <p:spPr>
          <a:xfrm>
            <a:off x="1907663" y="1922198"/>
            <a:ext cx="4774948" cy="2273784"/>
          </a:xfrm>
          <a:prstGeom prst="rect">
            <a:avLst/>
          </a:prstGeom>
        </p:spPr>
      </p:pic>
      <p:pic>
        <p:nvPicPr>
          <p:cNvPr id="11" name="圖片 10" descr="\documentclass{article}&#10;\usepackage{amsmath}&#10;\usepackage{amsmath}&#10;&#10;\usepackage{booktabs}&#10;\pagestyle{empty}&#10;\begin{document}&#10;&#10;\begin{table}[h!]&#10;\centering&#10;\begin{tabular}{cc}&#10;\toprule&#10;$\eta$ &amp; $\lambda$ \\&#10;\midrule&#10;0 &amp; 10 \\&#10;0.3 &amp; 10 \\&#10;0.5 &amp; 10 \\&#10;0.7 &amp; 0.1 \\&#10;0.8 &amp; 0.1 \\&#10;\bottomrule&#10;\end{tabular}&#10;\end{table}&#10;&#10;&#10;\end{document}" title="IguanaTex Bitmap Display"/>
          <p:cNvPicPr>
            <a:picLocks noChangeAspect="1"/>
          </p:cNvPicPr>
          <p:nvPr>
            <p:custDataLst>
              <p:tags r:id="rId2"/>
            </p:custDataLst>
          </p:nvPr>
        </p:nvPicPr>
        <p:blipFill>
          <a:blip r:embed="rId8">
            <a:extLst>
              <a:ext uri="{28A0092B-C50C-407E-A947-70E740481C1C}">
                <a14:useLocalDpi xmlns:a14="http://schemas.microsoft.com/office/drawing/2010/main" val="0"/>
              </a:ext>
            </a:extLst>
          </a:blip>
          <a:stretch>
            <a:fillRect/>
          </a:stretch>
        </p:blipFill>
        <p:spPr>
          <a:xfrm>
            <a:off x="6842036" y="2167717"/>
            <a:ext cx="877866" cy="1473066"/>
          </a:xfrm>
          <a:prstGeom prst="rect">
            <a:avLst/>
          </a:prstGeom>
        </p:spPr>
      </p:pic>
      <p:pic>
        <p:nvPicPr>
          <p:cNvPr id="18" name="圖片 17" descr="\documentclass{article}&#10;\usepackage{amsmath}&#10;\pagestyle{empty}&#10;\begin{document}&#10;&#10;SNR gains at BER=$10^{-4}$&#10;&#10;&#10;\end{document}" title="IguanaTex Bitmap Display"/>
          <p:cNvPicPr>
            <a:picLocks noChangeAspect="1"/>
          </p:cNvPicPr>
          <p:nvPr>
            <p:custDataLst>
              <p:tags r:id="rId3"/>
            </p:custDataLst>
          </p:nvPr>
        </p:nvPicPr>
        <p:blipFill>
          <a:blip r:embed="rId9">
            <a:extLst>
              <a:ext uri="{28A0092B-C50C-407E-A947-70E740481C1C}">
                <a14:useLocalDpi xmlns:a14="http://schemas.microsoft.com/office/drawing/2010/main" val="0"/>
              </a:ext>
            </a:extLst>
          </a:blip>
          <a:stretch>
            <a:fillRect/>
          </a:stretch>
        </p:blipFill>
        <p:spPr>
          <a:xfrm>
            <a:off x="3596029" y="4273940"/>
            <a:ext cx="1948800" cy="183467"/>
          </a:xfrm>
          <a:prstGeom prst="rect">
            <a:avLst/>
          </a:prstGeom>
        </p:spPr>
      </p:pic>
    </p:spTree>
    <p:extLst>
      <p:ext uri="{BB962C8B-B14F-4D97-AF65-F5344CB8AC3E}">
        <p14:creationId xmlns:p14="http://schemas.microsoft.com/office/powerpoint/2010/main" val="32608783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 – Simulation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19</a:t>
            </a:fld>
            <a:endParaRPr lang="zh-TW" altLang="en-US" sz="1200" b="1" dirty="0">
              <a:ln w="0"/>
              <a:solidFill>
                <a:srgbClr val="FFFFFF"/>
              </a:solidFill>
              <a:latin typeface="Montserrat" panose="00000500000000000000" pitchFamily="2" charset="0"/>
            </a:endParaRPr>
          </a:p>
        </p:txBody>
      </p:sp>
      <p:pic>
        <p:nvPicPr>
          <p:cNvPr id="13" name="圖片 12" descr="\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title="IguanaTex Bitmap Display"/>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a:off x="214329" y="656086"/>
            <a:ext cx="3050666" cy="622933"/>
          </a:xfrm>
          <a:prstGeom prst="rect">
            <a:avLst/>
          </a:prstGeom>
        </p:spPr>
      </p:pic>
      <p:pic>
        <p:nvPicPr>
          <p:cNvPr id="12" name="圖片 11" descr="\documentclass{article}&#10;\usepackage{amsmath}&#10;\pagestyle{empty}&#10;\begin{document}&#10;&#10;BP-CNN achieves performance gain with lower complexity.&#10;&#10;\end{document}" title="IguanaTex Bitmap Display"/>
          <p:cNvPicPr>
            <a:picLocks noChangeAspect="1"/>
          </p:cNvPicPr>
          <p:nvPr>
            <p:custDataLst>
              <p:tags r:id="rId2"/>
            </p:custDataLst>
          </p:nvPr>
        </p:nvPicPr>
        <p:blipFill>
          <a:blip r:embed="rId8">
            <a:extLst>
              <a:ext uri="{28A0092B-C50C-407E-A947-70E740481C1C}">
                <a14:useLocalDpi xmlns:a14="http://schemas.microsoft.com/office/drawing/2010/main" val="0"/>
              </a:ext>
            </a:extLst>
          </a:blip>
          <a:stretch>
            <a:fillRect/>
          </a:stretch>
        </p:blipFill>
        <p:spPr>
          <a:xfrm>
            <a:off x="214329" y="1477001"/>
            <a:ext cx="5212648" cy="184076"/>
          </a:xfrm>
          <a:prstGeom prst="rect">
            <a:avLst/>
          </a:prstGeom>
        </p:spPr>
      </p:pic>
      <p:pic>
        <p:nvPicPr>
          <p:cNvPr id="14" name="圖片 13"/>
          <p:cNvPicPr>
            <a:picLocks noChangeAspect="1"/>
          </p:cNvPicPr>
          <p:nvPr/>
        </p:nvPicPr>
        <p:blipFill>
          <a:blip r:embed="rId9"/>
          <a:stretch>
            <a:fillRect/>
          </a:stretch>
        </p:blipFill>
        <p:spPr>
          <a:xfrm>
            <a:off x="4821042" y="2062258"/>
            <a:ext cx="3621237" cy="2566800"/>
          </a:xfrm>
          <a:prstGeom prst="rect">
            <a:avLst/>
          </a:prstGeom>
        </p:spPr>
      </p:pic>
      <p:pic>
        <p:nvPicPr>
          <p:cNvPr id="17" name="圖片 16"/>
          <p:cNvPicPr>
            <a:picLocks noChangeAspect="1"/>
          </p:cNvPicPr>
          <p:nvPr/>
        </p:nvPicPr>
        <p:blipFill>
          <a:blip r:embed="rId10"/>
          <a:stretch>
            <a:fillRect/>
          </a:stretch>
        </p:blipFill>
        <p:spPr>
          <a:xfrm>
            <a:off x="545592" y="2062258"/>
            <a:ext cx="3679891" cy="2566800"/>
          </a:xfrm>
          <a:prstGeom prst="rect">
            <a:avLst/>
          </a:prstGeom>
        </p:spPr>
      </p:pic>
      <p:pic>
        <p:nvPicPr>
          <p:cNvPr id="22" name="圖片 21" descr="\documentclass{article}&#10;\usepackage{amsmath}&#10;\pagestyle{empty}&#10;\begin{document}&#10;&#10;\noindent&#10;$\eta$ = 0.8 , $\lambda$ = 0.1&#10;&#10;&#10;\end{document}" title="IguanaTex Bitmap Display"/>
          <p:cNvPicPr>
            <a:picLocks noChangeAspect="1"/>
          </p:cNvPicPr>
          <p:nvPr>
            <p:custDataLst>
              <p:tags r:id="rId3"/>
            </p:custDataLst>
          </p:nvPr>
        </p:nvPicPr>
        <p:blipFill>
          <a:blip r:embed="rId11">
            <a:extLst>
              <a:ext uri="{28A0092B-C50C-407E-A947-70E740481C1C}">
                <a14:useLocalDpi xmlns:a14="http://schemas.microsoft.com/office/drawing/2010/main" val="0"/>
              </a:ext>
            </a:extLst>
          </a:blip>
          <a:stretch>
            <a:fillRect/>
          </a:stretch>
        </p:blipFill>
        <p:spPr>
          <a:xfrm>
            <a:off x="1923297" y="1958659"/>
            <a:ext cx="1123656" cy="138057"/>
          </a:xfrm>
          <a:prstGeom prst="rect">
            <a:avLst/>
          </a:prstGeom>
        </p:spPr>
      </p:pic>
      <p:pic>
        <p:nvPicPr>
          <p:cNvPr id="21" name="圖片 20" descr="\documentclass{article}&#10;\usepackage{amsmath}&#10;\pagestyle{empty}&#10;\begin{document}&#10;&#10;\noindent&#10;$\eta$ = 0.5 , $\lambda$ = 10&#10;&#10;&#10;\end{document}" title="IguanaTex Bitmap Display"/>
          <p:cNvPicPr>
            <a:picLocks noChangeAspect="1"/>
          </p:cNvPicPr>
          <p:nvPr>
            <p:custDataLst>
              <p:tags r:id="rId4"/>
            </p:custDataLst>
          </p:nvPr>
        </p:nvPicPr>
        <p:blipFill>
          <a:blip r:embed="rId12">
            <a:extLst>
              <a:ext uri="{28A0092B-C50C-407E-A947-70E740481C1C}">
                <a14:useLocalDpi xmlns:a14="http://schemas.microsoft.com/office/drawing/2010/main" val="0"/>
              </a:ext>
            </a:extLst>
          </a:blip>
          <a:stretch>
            <a:fillRect/>
          </a:stretch>
        </p:blipFill>
        <p:spPr>
          <a:xfrm>
            <a:off x="6214204" y="1957432"/>
            <a:ext cx="1087999" cy="138057"/>
          </a:xfrm>
          <a:prstGeom prst="rect">
            <a:avLst/>
          </a:prstGeom>
        </p:spPr>
      </p:pic>
    </p:spTree>
    <p:extLst>
      <p:ext uri="{BB962C8B-B14F-4D97-AF65-F5344CB8AC3E}">
        <p14:creationId xmlns:p14="http://schemas.microsoft.com/office/powerpoint/2010/main" val="7175187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B7127827-0B6B-3A0C-11F7-B708CFA9353F}"/>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標題 1">
            <a:extLst>
              <a:ext uri="{FF2B5EF4-FFF2-40B4-BE49-F238E27FC236}">
                <a16:creationId xmlns:a16="http://schemas.microsoft.com/office/drawing/2014/main" id="{24122044-4C49-8D72-F1F6-A8B732A63FD0}"/>
              </a:ext>
            </a:extLst>
          </p:cNvPr>
          <p:cNvSpPr txBox="1">
            <a:spLocks/>
          </p:cNvSpPr>
          <p:nvPr/>
        </p:nvSpPr>
        <p:spPr>
          <a:xfrm>
            <a:off x="0" y="1"/>
            <a:ext cx="195303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dirty="0">
                <a:solidFill>
                  <a:schemeClr val="bg1"/>
                </a:solidFill>
              </a:rPr>
              <a:t>Outline</a:t>
            </a:r>
            <a:endParaRPr lang="zh-TW" altLang="en-US" dirty="0">
              <a:solidFill>
                <a:schemeClr val="bg1"/>
              </a:solidFill>
            </a:endParaRPr>
          </a:p>
        </p:txBody>
      </p:sp>
      <p:grpSp>
        <p:nvGrpSpPr>
          <p:cNvPr id="11" name="群組 10">
            <a:extLst>
              <a:ext uri="{FF2B5EF4-FFF2-40B4-BE49-F238E27FC236}">
                <a16:creationId xmlns:a16="http://schemas.microsoft.com/office/drawing/2014/main" id="{2418D830-E131-639F-5F95-3554D3587F3A}"/>
              </a:ext>
            </a:extLst>
          </p:cNvPr>
          <p:cNvGrpSpPr/>
          <p:nvPr/>
        </p:nvGrpSpPr>
        <p:grpSpPr>
          <a:xfrm>
            <a:off x="0" y="4902300"/>
            <a:ext cx="9144000" cy="241201"/>
            <a:chOff x="14866" y="4663715"/>
            <a:chExt cx="9129137" cy="241201"/>
          </a:xfrm>
        </p:grpSpPr>
        <p:sp>
          <p:nvSpPr>
            <p:cNvPr id="12" name="Google Shape;298;p39">
              <a:extLst>
                <a:ext uri="{FF2B5EF4-FFF2-40B4-BE49-F238E27FC236}">
                  <a16:creationId xmlns:a16="http://schemas.microsoft.com/office/drawing/2014/main" id="{E5E4BD22-2751-298C-AC3F-2CFAA8D1A823}"/>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13" name="Google Shape;297;p39 1">
              <a:extLst>
                <a:ext uri="{FF2B5EF4-FFF2-40B4-BE49-F238E27FC236}">
                  <a16:creationId xmlns:a16="http://schemas.microsoft.com/office/drawing/2014/main" id="{AEC23B5A-4F51-F02A-C70E-2B581870C505}"/>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a:r>
                <a:rPr lang="en-US" sz="1200" b="1" dirty="0">
                  <a:solidFill>
                    <a:schemeClr val="bg1"/>
                  </a:solidFill>
                  <a:latin typeface="Montserrat" panose="00000500000000000000" pitchFamily="2" charset="0"/>
                </a:rPr>
                <a:t>TNT_LAB , NYCU</a:t>
              </a:r>
              <a:endParaRPr sz="1200" b="1" dirty="0">
                <a:solidFill>
                  <a:schemeClr val="bg1"/>
                </a:solidFill>
                <a:latin typeface="Montserrat" panose="00000500000000000000" pitchFamily="2" charset="0"/>
              </a:endParaRPr>
            </a:p>
          </p:txBody>
        </p:sp>
        <p:sp>
          <p:nvSpPr>
            <p:cNvPr id="15" name="Google Shape;297;p39 2">
              <a:extLst>
                <a:ext uri="{FF2B5EF4-FFF2-40B4-BE49-F238E27FC236}">
                  <a16:creationId xmlns:a16="http://schemas.microsoft.com/office/drawing/2014/main" id="{73C7AD3E-797F-BDC6-1ED6-88BFBAF80F70}"/>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a:r>
                <a:rPr lang="en-US" sz="1200" b="1" dirty="0">
                  <a:solidFill>
                    <a:schemeClr val="bg1"/>
                  </a:solidFill>
                  <a:latin typeface="Montserrat" panose="00000500000000000000" pitchFamily="2" charset="0"/>
                </a:rPr>
                <a:t>GiGi, Chou</a:t>
              </a:r>
              <a:endParaRPr sz="1200" b="1" dirty="0">
                <a:solidFill>
                  <a:schemeClr val="bg1"/>
                </a:solidFill>
                <a:latin typeface="Montserrat" panose="00000500000000000000" pitchFamily="2" charset="0"/>
              </a:endParaRPr>
            </a:p>
          </p:txBody>
        </p:sp>
      </p:grpSp>
      <p:sp>
        <p:nvSpPr>
          <p:cNvPr id="16" name="矩形 15">
            <a:extLst>
              <a:ext uri="{FF2B5EF4-FFF2-40B4-BE49-F238E27FC236}">
                <a16:creationId xmlns:a16="http://schemas.microsoft.com/office/drawing/2014/main" id="{51EF329F-3A5F-CE15-8E86-81DD9FEEF4B0}"/>
              </a:ext>
            </a:extLst>
          </p:cNvPr>
          <p:cNvSpPr/>
          <p:nvPr/>
        </p:nvSpPr>
        <p:spPr>
          <a:xfrm>
            <a:off x="8832918" y="4901029"/>
            <a:ext cx="307943" cy="276999"/>
          </a:xfrm>
          <a:prstGeom prst="rect">
            <a:avLst/>
          </a:prstGeom>
          <a:noFill/>
        </p:spPr>
        <p:txBody>
          <a:bodyPr wrap="square" lIns="91440" tIns="45720" rIns="91440" bIns="45720">
            <a:spAutoFit/>
          </a:bodyPr>
          <a:lstStyle/>
          <a:p>
            <a:pPr algn="ctr"/>
            <a:fld id="{12DD9558-D1B7-46F2-B8B6-F27BD7582501}" type="slidenum">
              <a:rPr lang="en-US" altLang="zh-TW" sz="1200" b="1">
                <a:ln w="0"/>
                <a:solidFill>
                  <a:schemeClr val="bg1"/>
                </a:solidFill>
                <a:latin typeface="Montserrat" panose="00000500000000000000" pitchFamily="2" charset="0"/>
              </a:rPr>
              <a:t>2</a:t>
            </a:fld>
            <a:endParaRPr lang="zh-TW" altLang="en-US" sz="1200" b="1" dirty="0">
              <a:ln w="0"/>
              <a:solidFill>
                <a:schemeClr val="bg1"/>
              </a:solidFill>
              <a:latin typeface="Montserrat" panose="00000500000000000000" pitchFamily="2" charset="0"/>
            </a:endParaRPr>
          </a:p>
        </p:txBody>
      </p:sp>
      <p:pic>
        <p:nvPicPr>
          <p:cNvPr id="2" name="圖片 1" descr="\documentclass{article}&#10;\usepackage{amsmath}&#10;\usepackage[dvipsnames]{xcolor}&#10;\pagestyle{empty}&#10;&#10;\begin{document}&#10;&#10;\begin{itemize}&#10;  \item[\textcolor{MidnightBlue}{\fontsize{10}{12}\selectfont $\bullet$}] \textcolor{MidnightBlue}{\textbf{Intorduction}}&#10;  \item[\textcolor{lightgray}{\fontsize{10}{12}\selectfont $\bullet$}] \textcolor{lightgray}{BP-CNN}&#10;  \item[\textcolor{lightgray}{\fontsize{10}{12}\selectfont $\bullet$}] \textcolor{lightgray}{Improved BP-CNN}&#10;  \item[\textcolor{lightgray}{\fontsize{10}{12}\selectfont $\bullet$}] \textcolor{lightgray}{Reference}&#10;  \item[\textcolor{lightgray}{\fontsize{10}{12}\selectfont $\bullet$}] \textcolor{lightgray}{Appendix}&#10;&#10;\end{itemize}&#10;&#10;\end{document}&#10;" title="IguanaTex Bitmap Display"/>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45692" y="942041"/>
            <a:ext cx="2352765" cy="2247622"/>
          </a:xfrm>
          <a:prstGeom prst="rect">
            <a:avLst/>
          </a:prstGeom>
        </p:spPr>
      </p:pic>
    </p:spTree>
    <p:extLst>
      <p:ext uri="{BB962C8B-B14F-4D97-AF65-F5344CB8AC3E}">
        <p14:creationId xmlns:p14="http://schemas.microsoft.com/office/powerpoint/2010/main" val="16201941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 – Simulation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20</a:t>
            </a:fld>
            <a:endParaRPr lang="zh-TW" altLang="en-US" sz="1200" b="1" dirty="0">
              <a:ln w="0"/>
              <a:solidFill>
                <a:srgbClr val="FFFFFF"/>
              </a:solidFill>
              <a:latin typeface="Montserrat" panose="00000500000000000000" pitchFamily="2" charset="0"/>
            </a:endParaRPr>
          </a:p>
        </p:txBody>
      </p:sp>
      <p:pic>
        <p:nvPicPr>
          <p:cNvPr id="13" name="圖片 12" descr="\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title="IguanaTex Bitmap Display"/>
          <p:cNvPicPr>
            <a:picLocks noChangeAspect="1"/>
          </p:cNvPicPr>
          <p:nvPr>
            <p:custDataLst>
              <p:tags r:id="rId1"/>
            </p:custDataLst>
          </p:nvPr>
        </p:nvPicPr>
        <p:blipFill>
          <a:blip r:embed="rId28">
            <a:extLst>
              <a:ext uri="{28A0092B-C50C-407E-A947-70E740481C1C}">
                <a14:useLocalDpi xmlns:a14="http://schemas.microsoft.com/office/drawing/2010/main" val="0"/>
              </a:ext>
            </a:extLst>
          </a:blip>
          <a:stretch>
            <a:fillRect/>
          </a:stretch>
        </p:blipFill>
        <p:spPr>
          <a:xfrm>
            <a:off x="214329" y="656086"/>
            <a:ext cx="3050666" cy="622933"/>
          </a:xfrm>
          <a:prstGeom prst="rect">
            <a:avLst/>
          </a:prstGeom>
        </p:spPr>
      </p:pic>
      <p:pic>
        <p:nvPicPr>
          <p:cNvPr id="88" name="圖片 87" descr="\documentclass{article}&#10;\usepackage{amsmath}&#10;\pagestyle{empty}&#10;\begin{document}&#10;&#10;\noindent&#10;Perform multiple iterations between CNN and BP with the hope of further reducing the BER.&#10;&#10;&#10;\end{document}" title="IguanaTex Bitmap Display"/>
          <p:cNvPicPr>
            <a:picLocks noChangeAspect="1"/>
          </p:cNvPicPr>
          <p:nvPr>
            <p:custDataLst>
              <p:tags r:id="rId2"/>
            </p:custDataLst>
          </p:nvPr>
        </p:nvPicPr>
        <p:blipFill>
          <a:blip r:embed="rId29">
            <a:extLst>
              <a:ext uri="{28A0092B-C50C-407E-A947-70E740481C1C}">
                <a14:useLocalDpi xmlns:a14="http://schemas.microsoft.com/office/drawing/2010/main" val="0"/>
              </a:ext>
            </a:extLst>
          </a:blip>
          <a:stretch>
            <a:fillRect/>
          </a:stretch>
        </p:blipFill>
        <p:spPr>
          <a:xfrm>
            <a:off x="467364" y="1513488"/>
            <a:ext cx="6101333" cy="373333"/>
          </a:xfrm>
          <a:prstGeom prst="rect">
            <a:avLst/>
          </a:prstGeom>
        </p:spPr>
      </p:pic>
      <p:grpSp>
        <p:nvGrpSpPr>
          <p:cNvPr id="19" name="群組 18"/>
          <p:cNvGrpSpPr/>
          <p:nvPr/>
        </p:nvGrpSpPr>
        <p:grpSpPr>
          <a:xfrm>
            <a:off x="1067117" y="2165814"/>
            <a:ext cx="5714939" cy="696655"/>
            <a:chOff x="1273975" y="1437872"/>
            <a:chExt cx="5714939" cy="696655"/>
          </a:xfrm>
        </p:grpSpPr>
        <p:sp>
          <p:nvSpPr>
            <p:cNvPr id="20" name="矩形 19"/>
            <p:cNvSpPr/>
            <p:nvPr/>
          </p:nvSpPr>
          <p:spPr>
            <a:xfrm>
              <a:off x="1900207" y="1628090"/>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BP</a:t>
              </a:r>
              <a:endParaRPr lang="zh-TW" altLang="en-US" dirty="0">
                <a:solidFill>
                  <a:schemeClr val="tx1"/>
                </a:solidFill>
              </a:endParaRPr>
            </a:p>
          </p:txBody>
        </p:sp>
        <p:pic>
          <p:nvPicPr>
            <p:cNvPr id="24" name="圖片 23" descr="\documentclass{article}&#10;\usepackage{amsmath}&#10;\pagestyle{empty}&#10;\begin{document}&#10;&#10;&#10;${\bf{y}}$&#10;&#10;\end{document}" title="IguanaTex Bitmap Display"/>
            <p:cNvPicPr>
              <a:picLocks noChangeAspect="1"/>
            </p:cNvPicPr>
            <p:nvPr>
              <p:custDataLst>
                <p:tags r:id="rId16"/>
              </p:custDataLst>
            </p:nvPr>
          </p:nvPicPr>
          <p:blipFill>
            <a:blip r:embed="rId30">
              <a:extLst>
                <a:ext uri="{28A0092B-C50C-407E-A947-70E740481C1C}">
                  <a14:useLocalDpi xmlns:a14="http://schemas.microsoft.com/office/drawing/2010/main" val="0"/>
                </a:ext>
              </a:extLst>
            </a:blip>
            <a:stretch>
              <a:fillRect/>
            </a:stretch>
          </p:blipFill>
          <p:spPr>
            <a:xfrm>
              <a:off x="1273975" y="1824241"/>
              <a:ext cx="100267" cy="114134"/>
            </a:xfrm>
            <a:prstGeom prst="rect">
              <a:avLst/>
            </a:prstGeom>
          </p:spPr>
        </p:pic>
        <p:cxnSp>
          <p:nvCxnSpPr>
            <p:cNvPr id="25" name="直線單箭頭接點 24"/>
            <p:cNvCxnSpPr>
              <a:endCxn id="20" idx="1"/>
            </p:cNvCxnSpPr>
            <p:nvPr/>
          </p:nvCxnSpPr>
          <p:spPr>
            <a:xfrm>
              <a:off x="1463092" y="1881308"/>
              <a:ext cx="43711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直線單箭頭接點 25"/>
            <p:cNvCxnSpPr>
              <a:stCxn id="20" idx="3"/>
              <a:endCxn id="32" idx="2"/>
            </p:cNvCxnSpPr>
            <p:nvPr/>
          </p:nvCxnSpPr>
          <p:spPr>
            <a:xfrm flipV="1">
              <a:off x="2785174" y="1881306"/>
              <a:ext cx="266841" cy="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矩形 26"/>
            <p:cNvSpPr/>
            <p:nvPr/>
          </p:nvSpPr>
          <p:spPr>
            <a:xfrm>
              <a:off x="3485566" y="1628088"/>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CNN</a:t>
              </a:r>
              <a:endParaRPr lang="zh-TW" altLang="en-US" dirty="0">
                <a:solidFill>
                  <a:schemeClr val="tx1"/>
                </a:solidFill>
              </a:endParaRPr>
            </a:p>
          </p:txBody>
        </p:sp>
        <p:sp>
          <p:nvSpPr>
            <p:cNvPr id="28" name="矩形 27"/>
            <p:cNvSpPr/>
            <p:nvPr/>
          </p:nvSpPr>
          <p:spPr>
            <a:xfrm>
              <a:off x="5504337" y="1628088"/>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BP</a:t>
              </a:r>
              <a:endParaRPr lang="zh-TW" altLang="en-US" dirty="0">
                <a:solidFill>
                  <a:schemeClr val="tx1"/>
                </a:solidFill>
              </a:endParaRPr>
            </a:p>
          </p:txBody>
        </p:sp>
        <p:cxnSp>
          <p:nvCxnSpPr>
            <p:cNvPr id="29" name="直線單箭頭接點 28"/>
            <p:cNvCxnSpPr>
              <a:stCxn id="27" idx="3"/>
              <a:endCxn id="36" idx="2"/>
            </p:cNvCxnSpPr>
            <p:nvPr/>
          </p:nvCxnSpPr>
          <p:spPr>
            <a:xfrm flipV="1">
              <a:off x="4370533" y="1880034"/>
              <a:ext cx="549164" cy="1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直線單箭頭接點 29"/>
            <p:cNvCxnSpPr>
              <a:stCxn id="28" idx="3"/>
            </p:cNvCxnSpPr>
            <p:nvPr/>
          </p:nvCxnSpPr>
          <p:spPr>
            <a:xfrm flipV="1">
              <a:off x="6389304" y="1881306"/>
              <a:ext cx="44041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31" name="圖片 30" descr="\documentclass{article}&#10;\usepackage{amsmath}&#10;\pagestyle{empty}&#10;\begin{document}&#10;&#10;&#10;$\hat{\bf{x}}$&#10;&#10;\end{document}" title="IguanaTex Bitmap Display"/>
            <p:cNvPicPr>
              <a:picLocks noChangeAspect="1"/>
            </p:cNvPicPr>
            <p:nvPr>
              <p:custDataLst>
                <p:tags r:id="rId17"/>
              </p:custDataLst>
            </p:nvPr>
          </p:nvPicPr>
          <p:blipFill>
            <a:blip r:embed="rId31">
              <a:extLst>
                <a:ext uri="{28A0092B-C50C-407E-A947-70E740481C1C}">
                  <a14:useLocalDpi xmlns:a14="http://schemas.microsoft.com/office/drawing/2010/main" val="0"/>
                </a:ext>
              </a:extLst>
            </a:blip>
            <a:stretch>
              <a:fillRect/>
            </a:stretch>
          </p:blipFill>
          <p:spPr>
            <a:xfrm>
              <a:off x="6887580" y="1791676"/>
              <a:ext cx="101334" cy="125867"/>
            </a:xfrm>
            <a:prstGeom prst="rect">
              <a:avLst/>
            </a:prstGeom>
          </p:spPr>
        </p:pic>
        <p:sp>
          <p:nvSpPr>
            <p:cNvPr id="32" name="流程圖: 或 31"/>
            <p:cNvSpPr/>
            <p:nvPr/>
          </p:nvSpPr>
          <p:spPr>
            <a:xfrm>
              <a:off x="3052015" y="1773306"/>
              <a:ext cx="216795" cy="216000"/>
            </a:xfrm>
            <a:prstGeom prst="flowChartOr">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33" name="直線單箭頭接點 32"/>
            <p:cNvCxnSpPr>
              <a:stCxn id="32" idx="6"/>
              <a:endCxn id="27" idx="1"/>
            </p:cNvCxnSpPr>
            <p:nvPr/>
          </p:nvCxnSpPr>
          <p:spPr>
            <a:xfrm>
              <a:off x="3268810" y="1881306"/>
              <a:ext cx="216756"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肘形接點 33"/>
            <p:cNvCxnSpPr>
              <a:endCxn id="32" idx="0"/>
            </p:cNvCxnSpPr>
            <p:nvPr/>
          </p:nvCxnSpPr>
          <p:spPr>
            <a:xfrm>
              <a:off x="1614698" y="1441690"/>
              <a:ext cx="1545715" cy="331616"/>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35" name="直線接點 34"/>
            <p:cNvCxnSpPr/>
            <p:nvPr/>
          </p:nvCxnSpPr>
          <p:spPr>
            <a:xfrm>
              <a:off x="1614698" y="1437872"/>
              <a:ext cx="0" cy="443434"/>
            </a:xfrm>
            <a:prstGeom prst="line">
              <a:avLst/>
            </a:prstGeom>
          </p:spPr>
          <p:style>
            <a:lnRef idx="1">
              <a:schemeClr val="dk1"/>
            </a:lnRef>
            <a:fillRef idx="0">
              <a:schemeClr val="dk1"/>
            </a:fillRef>
            <a:effectRef idx="0">
              <a:schemeClr val="dk1"/>
            </a:effectRef>
            <a:fontRef idx="minor">
              <a:schemeClr val="tx1"/>
            </a:fontRef>
          </p:style>
        </p:cxnSp>
        <p:sp>
          <p:nvSpPr>
            <p:cNvPr id="36" name="流程圖: 或 35"/>
            <p:cNvSpPr/>
            <p:nvPr/>
          </p:nvSpPr>
          <p:spPr>
            <a:xfrm>
              <a:off x="4919697" y="1772034"/>
              <a:ext cx="216795" cy="216000"/>
            </a:xfrm>
            <a:prstGeom prst="flowChartOr">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37" name="直線單箭頭接點 36"/>
            <p:cNvCxnSpPr>
              <a:stCxn id="36" idx="6"/>
              <a:endCxn id="28" idx="1"/>
            </p:cNvCxnSpPr>
            <p:nvPr/>
          </p:nvCxnSpPr>
          <p:spPr>
            <a:xfrm>
              <a:off x="5136492" y="1880034"/>
              <a:ext cx="367845" cy="1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肘形接點 37"/>
            <p:cNvCxnSpPr>
              <a:endCxn id="36" idx="0"/>
            </p:cNvCxnSpPr>
            <p:nvPr/>
          </p:nvCxnSpPr>
          <p:spPr>
            <a:xfrm>
              <a:off x="3160370" y="1438637"/>
              <a:ext cx="1867725" cy="33339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pic>
          <p:nvPicPr>
            <p:cNvPr id="39" name="圖片 38" descr="\documentclass{article}&#10;\usepackage{amsmath}&#10;\pagestyle{empty}&#10;\begin{document}&#10;&#10;&#10;$\tilde{\bf{n}}$&#10;&#10;\end{document}" title="IguanaTex Bitmap Display"/>
            <p:cNvPicPr>
              <a:picLocks noChangeAspect="1"/>
            </p:cNvPicPr>
            <p:nvPr>
              <p:custDataLst>
                <p:tags r:id="rId18"/>
              </p:custDataLst>
            </p:nvPr>
          </p:nvPicPr>
          <p:blipFill>
            <a:blip r:embed="rId32">
              <a:extLst>
                <a:ext uri="{28A0092B-C50C-407E-A947-70E740481C1C}">
                  <a14:useLocalDpi xmlns:a14="http://schemas.microsoft.com/office/drawing/2010/main" val="0"/>
                </a:ext>
              </a:extLst>
            </a:blip>
            <a:stretch>
              <a:fillRect/>
            </a:stretch>
          </p:blipFill>
          <p:spPr>
            <a:xfrm>
              <a:off x="4593915" y="1728193"/>
              <a:ext cx="102400" cy="121600"/>
            </a:xfrm>
            <a:prstGeom prst="rect">
              <a:avLst/>
            </a:prstGeom>
          </p:spPr>
        </p:pic>
        <p:pic>
          <p:nvPicPr>
            <p:cNvPr id="40" name="圖片 39" descr="\documentclass{article}&#10;\usepackage{amsmath}&#10;\pagestyle{empty}&#10;\begin{document}&#10;&#10;&#10;-&#10;&#10;\end{document}" title="IguanaTex Bitmap Display"/>
            <p:cNvPicPr>
              <a:picLocks noChangeAspect="1"/>
            </p:cNvPicPr>
            <p:nvPr>
              <p:custDataLst>
                <p:tags r:id="rId19"/>
              </p:custDataLst>
            </p:nvPr>
          </p:nvPicPr>
          <p:blipFill>
            <a:blip r:embed="rId33">
              <a:extLst>
                <a:ext uri="{28A0092B-C50C-407E-A947-70E740481C1C}">
                  <a14:useLocalDpi xmlns:a14="http://schemas.microsoft.com/office/drawing/2010/main" val="0"/>
                </a:ext>
              </a:extLst>
            </a:blip>
            <a:stretch>
              <a:fillRect/>
            </a:stretch>
          </p:blipFill>
          <p:spPr>
            <a:xfrm>
              <a:off x="4779278" y="1805952"/>
              <a:ext cx="48000" cy="10667"/>
            </a:xfrm>
            <a:prstGeom prst="rect">
              <a:avLst/>
            </a:prstGeom>
          </p:spPr>
        </p:pic>
        <p:pic>
          <p:nvPicPr>
            <p:cNvPr id="41" name="圖片 40" descr="\documentclass{article}&#10;\usepackage{amsmath}&#10;\pagestyle{empty}&#10;\begin{document}&#10;&#10;&#10;+&#10;&#10;\end{document}" title="IguanaTex Bitmap Display"/>
            <p:cNvPicPr>
              <a:picLocks noChangeAspect="1"/>
            </p:cNvPicPr>
            <p:nvPr>
              <p:custDataLst>
                <p:tags r:id="rId20"/>
              </p:custDataLst>
            </p:nvPr>
          </p:nvPicPr>
          <p:blipFill>
            <a:blip r:embed="rId34">
              <a:extLst>
                <a:ext uri="{28A0092B-C50C-407E-A947-70E740481C1C}">
                  <a14:useLocalDpi xmlns:a14="http://schemas.microsoft.com/office/drawing/2010/main" val="0"/>
                </a:ext>
              </a:extLst>
            </a:blip>
            <a:stretch>
              <a:fillRect/>
            </a:stretch>
          </p:blipFill>
          <p:spPr>
            <a:xfrm>
              <a:off x="4914803" y="1659589"/>
              <a:ext cx="50743" cy="50743"/>
            </a:xfrm>
            <a:prstGeom prst="rect">
              <a:avLst/>
            </a:prstGeom>
          </p:spPr>
        </p:pic>
        <p:pic>
          <p:nvPicPr>
            <p:cNvPr id="42" name="圖片 41" descr="\documentclass{article}&#10;\usepackage{amsmath}&#10;\pagestyle{empty}&#10;\begin{document}&#10;&#10;&#10;+&#10;&#10;\end{document}" title="IguanaTex Bitmap Display"/>
            <p:cNvPicPr>
              <a:picLocks noChangeAspect="1"/>
            </p:cNvPicPr>
            <p:nvPr>
              <p:custDataLst>
                <p:tags r:id="rId21"/>
              </p:custDataLst>
            </p:nvPr>
          </p:nvPicPr>
          <p:blipFill>
            <a:blip r:embed="rId34">
              <a:extLst>
                <a:ext uri="{28A0092B-C50C-407E-A947-70E740481C1C}">
                  <a14:useLocalDpi xmlns:a14="http://schemas.microsoft.com/office/drawing/2010/main" val="0"/>
                </a:ext>
              </a:extLst>
            </a:blip>
            <a:stretch>
              <a:fillRect/>
            </a:stretch>
          </p:blipFill>
          <p:spPr>
            <a:xfrm>
              <a:off x="3048040" y="1659589"/>
              <a:ext cx="50743" cy="50743"/>
            </a:xfrm>
            <a:prstGeom prst="rect">
              <a:avLst/>
            </a:prstGeom>
          </p:spPr>
        </p:pic>
        <p:pic>
          <p:nvPicPr>
            <p:cNvPr id="43" name="圖片 42" descr="\documentclass{article}&#10;\usepackage{amsmath}&#10;\pagestyle{empty}&#10;\begin{document}&#10;&#10;&#10;$\hat{\bf{s}}$&#10;&#10;\end{document}" title="IguanaTex Bitmap Display"/>
            <p:cNvPicPr>
              <a:picLocks noChangeAspect="1"/>
            </p:cNvPicPr>
            <p:nvPr>
              <p:custDataLst>
                <p:tags r:id="rId22"/>
              </p:custDataLst>
            </p:nvPr>
          </p:nvPicPr>
          <p:blipFill>
            <a:blip r:embed="rId35">
              <a:extLst>
                <a:ext uri="{28A0092B-C50C-407E-A947-70E740481C1C}">
                  <a14:useLocalDpi xmlns:a14="http://schemas.microsoft.com/office/drawing/2010/main" val="0"/>
                </a:ext>
              </a:extLst>
            </a:blip>
            <a:stretch>
              <a:fillRect/>
            </a:stretch>
          </p:blipFill>
          <p:spPr>
            <a:xfrm>
              <a:off x="2834493" y="1728193"/>
              <a:ext cx="67200" cy="126934"/>
            </a:xfrm>
            <a:prstGeom prst="rect">
              <a:avLst/>
            </a:prstGeom>
          </p:spPr>
        </p:pic>
        <p:pic>
          <p:nvPicPr>
            <p:cNvPr id="44" name="圖片 43" descr="\documentclass{article}&#10;\usepackage{amsmath}&#10;\pagestyle{empty}&#10;\begin{document}&#10;&#10;&#10;-&#10;&#10;\end{document}" title="IguanaTex Bitmap Display"/>
            <p:cNvPicPr>
              <a:picLocks noChangeAspect="1"/>
            </p:cNvPicPr>
            <p:nvPr>
              <p:custDataLst>
                <p:tags r:id="rId23"/>
              </p:custDataLst>
            </p:nvPr>
          </p:nvPicPr>
          <p:blipFill>
            <a:blip r:embed="rId33">
              <a:extLst>
                <a:ext uri="{28A0092B-C50C-407E-A947-70E740481C1C}">
                  <a14:useLocalDpi xmlns:a14="http://schemas.microsoft.com/office/drawing/2010/main" val="0"/>
                </a:ext>
              </a:extLst>
            </a:blip>
            <a:stretch>
              <a:fillRect/>
            </a:stretch>
          </p:blipFill>
          <p:spPr>
            <a:xfrm>
              <a:off x="2942428" y="1809176"/>
              <a:ext cx="48000" cy="10667"/>
            </a:xfrm>
            <a:prstGeom prst="rect">
              <a:avLst/>
            </a:prstGeom>
          </p:spPr>
        </p:pic>
        <p:pic>
          <p:nvPicPr>
            <p:cNvPr id="45" name="圖片 44" descr="\documentclass{article}&#10;\usepackage{amsmath}&#10;\pagestyle{empty}&#10;\begin{document}&#10;&#10;&#10;$\hat{\bf{n}}$&#10;&#10;\end{document}" title="IguanaTex Bitmap Display"/>
            <p:cNvPicPr>
              <a:picLocks noChangeAspect="1"/>
            </p:cNvPicPr>
            <p:nvPr>
              <p:custDataLst>
                <p:tags r:id="rId24"/>
              </p:custDataLst>
            </p:nvPr>
          </p:nvPicPr>
          <p:blipFill>
            <a:blip r:embed="rId36">
              <a:extLst>
                <a:ext uri="{28A0092B-C50C-407E-A947-70E740481C1C}">
                  <a14:useLocalDpi xmlns:a14="http://schemas.microsoft.com/office/drawing/2010/main" val="0"/>
                </a:ext>
              </a:extLst>
            </a:blip>
            <a:stretch>
              <a:fillRect/>
            </a:stretch>
          </p:blipFill>
          <p:spPr>
            <a:xfrm>
              <a:off x="3297569" y="1709842"/>
              <a:ext cx="102400" cy="125867"/>
            </a:xfrm>
            <a:prstGeom prst="rect">
              <a:avLst/>
            </a:prstGeom>
          </p:spPr>
        </p:pic>
        <p:pic>
          <p:nvPicPr>
            <p:cNvPr id="46" name="圖片 45" descr="\documentclass{article}&#10;\usepackage{amsmath}&#10;\pagestyle{empty}&#10;\begin{document}&#10;&#10;&#10;$\hat{\bf{y}}$&#10;&#10;\end{document}" title="IguanaTex Bitmap Display"/>
            <p:cNvPicPr>
              <a:picLocks noChangeAspect="1"/>
            </p:cNvPicPr>
            <p:nvPr>
              <p:custDataLst>
                <p:tags r:id="rId25"/>
              </p:custDataLst>
            </p:nvPr>
          </p:nvPicPr>
          <p:blipFill>
            <a:blip r:embed="rId37">
              <a:extLst>
                <a:ext uri="{28A0092B-C50C-407E-A947-70E740481C1C}">
                  <a14:useLocalDpi xmlns:a14="http://schemas.microsoft.com/office/drawing/2010/main" val="0"/>
                </a:ext>
              </a:extLst>
            </a:blip>
            <a:stretch>
              <a:fillRect/>
            </a:stretch>
          </p:blipFill>
          <p:spPr>
            <a:xfrm>
              <a:off x="5242962" y="1689984"/>
              <a:ext cx="100267" cy="161067"/>
            </a:xfrm>
            <a:prstGeom prst="rect">
              <a:avLst/>
            </a:prstGeom>
          </p:spPr>
        </p:pic>
      </p:grpSp>
      <p:cxnSp>
        <p:nvCxnSpPr>
          <p:cNvPr id="47" name="直線接點 46"/>
          <p:cNvCxnSpPr/>
          <p:nvPr/>
        </p:nvCxnSpPr>
        <p:spPr>
          <a:xfrm>
            <a:off x="5000443" y="4065224"/>
            <a:ext cx="0" cy="651725"/>
          </a:xfrm>
          <a:prstGeom prst="line">
            <a:avLst/>
          </a:prstGeom>
          <a:ln w="19050">
            <a:solidFill>
              <a:srgbClr val="FF0000"/>
            </a:solidFill>
          </a:ln>
        </p:spPr>
        <p:style>
          <a:lnRef idx="1">
            <a:schemeClr val="dk1"/>
          </a:lnRef>
          <a:fillRef idx="0">
            <a:schemeClr val="dk1"/>
          </a:fillRef>
          <a:effectRef idx="0">
            <a:schemeClr val="dk1"/>
          </a:effectRef>
          <a:fontRef idx="minor">
            <a:schemeClr val="tx1"/>
          </a:fontRef>
        </p:style>
      </p:cxnSp>
      <p:cxnSp>
        <p:nvCxnSpPr>
          <p:cNvPr id="48" name="肘形接點 47"/>
          <p:cNvCxnSpPr/>
          <p:nvPr/>
        </p:nvCxnSpPr>
        <p:spPr>
          <a:xfrm rot="10800000">
            <a:off x="1333340" y="4063623"/>
            <a:ext cx="3691595" cy="651724"/>
          </a:xfrm>
          <a:prstGeom prst="bentConnector3">
            <a:avLst>
              <a:gd name="adj1" fmla="val 99907"/>
            </a:avLst>
          </a:prstGeom>
          <a:ln w="19050">
            <a:solidFill>
              <a:srgbClr val="FF0000"/>
            </a:solidFill>
            <a:tailEnd type="triangle"/>
          </a:ln>
        </p:spPr>
        <p:style>
          <a:lnRef idx="1">
            <a:schemeClr val="dk1"/>
          </a:lnRef>
          <a:fillRef idx="0">
            <a:schemeClr val="dk1"/>
          </a:fillRef>
          <a:effectRef idx="0">
            <a:schemeClr val="dk1"/>
          </a:effectRef>
          <a:fontRef idx="minor">
            <a:schemeClr val="tx1"/>
          </a:fontRef>
        </p:style>
      </p:cxnSp>
      <p:pic>
        <p:nvPicPr>
          <p:cNvPr id="54" name="圖片 53" descr="\documentclass{article}&#10;\usepackage{amsmath}&#10;\usepackage[dvipsnames]{xcolor}&#10;\pagestyle{empty}&#10;\begin{document}&#10;&#10;&#10;{\textcolor{red}{Do K times}}&#10;&#10;\end{document}" title="IguanaTex Bitmap Display"/>
          <p:cNvPicPr>
            <a:picLocks noChangeAspect="1"/>
          </p:cNvPicPr>
          <p:nvPr>
            <p:custDataLst>
              <p:tags r:id="rId3"/>
            </p:custDataLst>
          </p:nvPr>
        </p:nvPicPr>
        <p:blipFill>
          <a:blip r:embed="rId38">
            <a:extLst>
              <a:ext uri="{28A0092B-C50C-407E-A947-70E740481C1C}">
                <a14:useLocalDpi xmlns:a14="http://schemas.microsoft.com/office/drawing/2010/main" val="0"/>
              </a:ext>
            </a:extLst>
          </a:blip>
          <a:stretch>
            <a:fillRect/>
          </a:stretch>
        </p:blipFill>
        <p:spPr>
          <a:xfrm>
            <a:off x="2733578" y="4497377"/>
            <a:ext cx="883199" cy="122667"/>
          </a:xfrm>
          <a:prstGeom prst="rect">
            <a:avLst/>
          </a:prstGeom>
        </p:spPr>
      </p:pic>
      <p:grpSp>
        <p:nvGrpSpPr>
          <p:cNvPr id="55" name="群組 54"/>
          <p:cNvGrpSpPr/>
          <p:nvPr/>
        </p:nvGrpSpPr>
        <p:grpSpPr>
          <a:xfrm>
            <a:off x="1071965" y="3623062"/>
            <a:ext cx="5714939" cy="696655"/>
            <a:chOff x="1273975" y="1437872"/>
            <a:chExt cx="5714939" cy="696655"/>
          </a:xfrm>
        </p:grpSpPr>
        <p:sp>
          <p:nvSpPr>
            <p:cNvPr id="56" name="矩形 55"/>
            <p:cNvSpPr/>
            <p:nvPr/>
          </p:nvSpPr>
          <p:spPr>
            <a:xfrm>
              <a:off x="1900207" y="1628090"/>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BP</a:t>
              </a:r>
              <a:endParaRPr lang="zh-TW" altLang="en-US" dirty="0">
                <a:solidFill>
                  <a:schemeClr val="tx1"/>
                </a:solidFill>
              </a:endParaRPr>
            </a:p>
          </p:txBody>
        </p:sp>
        <p:pic>
          <p:nvPicPr>
            <p:cNvPr id="57" name="圖片 56" descr="\documentclass{article}&#10;\usepackage{amsmath}&#10;\pagestyle{empty}&#10;\begin{document}&#10;&#10;&#10;${\bf{y}}$&#10;&#10;\end{document}" title="IguanaTex Bitmap Display"/>
            <p:cNvPicPr>
              <a:picLocks noChangeAspect="1"/>
            </p:cNvPicPr>
            <p:nvPr>
              <p:custDataLst>
                <p:tags r:id="rId6"/>
              </p:custDataLst>
            </p:nvPr>
          </p:nvPicPr>
          <p:blipFill>
            <a:blip r:embed="rId30">
              <a:extLst>
                <a:ext uri="{28A0092B-C50C-407E-A947-70E740481C1C}">
                  <a14:useLocalDpi xmlns:a14="http://schemas.microsoft.com/office/drawing/2010/main" val="0"/>
                </a:ext>
              </a:extLst>
            </a:blip>
            <a:stretch>
              <a:fillRect/>
            </a:stretch>
          </p:blipFill>
          <p:spPr>
            <a:xfrm>
              <a:off x="1273975" y="1824241"/>
              <a:ext cx="100267" cy="114134"/>
            </a:xfrm>
            <a:prstGeom prst="rect">
              <a:avLst/>
            </a:prstGeom>
          </p:spPr>
        </p:pic>
        <p:cxnSp>
          <p:nvCxnSpPr>
            <p:cNvPr id="58" name="直線單箭頭接點 57"/>
            <p:cNvCxnSpPr>
              <a:endCxn id="56" idx="1"/>
            </p:cNvCxnSpPr>
            <p:nvPr/>
          </p:nvCxnSpPr>
          <p:spPr>
            <a:xfrm>
              <a:off x="1463092" y="1881308"/>
              <a:ext cx="43711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9" name="直線單箭頭接點 58"/>
            <p:cNvCxnSpPr>
              <a:stCxn id="56" idx="3"/>
              <a:endCxn id="65" idx="2"/>
            </p:cNvCxnSpPr>
            <p:nvPr/>
          </p:nvCxnSpPr>
          <p:spPr>
            <a:xfrm flipV="1">
              <a:off x="2785174" y="1881306"/>
              <a:ext cx="266841" cy="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0" name="矩形 59"/>
            <p:cNvSpPr/>
            <p:nvPr/>
          </p:nvSpPr>
          <p:spPr>
            <a:xfrm>
              <a:off x="3485566" y="1628088"/>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CNN</a:t>
              </a:r>
              <a:endParaRPr lang="zh-TW" altLang="en-US" dirty="0">
                <a:solidFill>
                  <a:schemeClr val="tx1"/>
                </a:solidFill>
              </a:endParaRPr>
            </a:p>
          </p:txBody>
        </p:sp>
        <p:sp>
          <p:nvSpPr>
            <p:cNvPr id="61" name="矩形 60"/>
            <p:cNvSpPr/>
            <p:nvPr/>
          </p:nvSpPr>
          <p:spPr>
            <a:xfrm>
              <a:off x="5504337" y="1628088"/>
              <a:ext cx="884967" cy="50643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tx1"/>
                  </a:solidFill>
                </a:rPr>
                <a:t>BP</a:t>
              </a:r>
              <a:endParaRPr lang="zh-TW" altLang="en-US" dirty="0">
                <a:solidFill>
                  <a:schemeClr val="tx1"/>
                </a:solidFill>
              </a:endParaRPr>
            </a:p>
          </p:txBody>
        </p:sp>
        <p:cxnSp>
          <p:nvCxnSpPr>
            <p:cNvPr id="62" name="直線單箭頭接點 61"/>
            <p:cNvCxnSpPr>
              <a:stCxn id="60" idx="3"/>
              <a:endCxn id="69" idx="2"/>
            </p:cNvCxnSpPr>
            <p:nvPr/>
          </p:nvCxnSpPr>
          <p:spPr>
            <a:xfrm flipV="1">
              <a:off x="4370533" y="1880034"/>
              <a:ext cx="549164" cy="1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3" name="直線單箭頭接點 62"/>
            <p:cNvCxnSpPr>
              <a:stCxn id="61" idx="3"/>
            </p:cNvCxnSpPr>
            <p:nvPr/>
          </p:nvCxnSpPr>
          <p:spPr>
            <a:xfrm flipV="1">
              <a:off x="6389304" y="1881306"/>
              <a:ext cx="44041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64" name="圖片 63" descr="\documentclass{article}&#10;\usepackage{amsmath}&#10;\pagestyle{empty}&#10;\begin{document}&#10;&#10;&#10;$\hat{\bf{x}}$&#10;&#10;\end{document}" title="IguanaTex Bitmap Display"/>
            <p:cNvPicPr>
              <a:picLocks noChangeAspect="1"/>
            </p:cNvPicPr>
            <p:nvPr>
              <p:custDataLst>
                <p:tags r:id="rId7"/>
              </p:custDataLst>
            </p:nvPr>
          </p:nvPicPr>
          <p:blipFill>
            <a:blip r:embed="rId31">
              <a:extLst>
                <a:ext uri="{28A0092B-C50C-407E-A947-70E740481C1C}">
                  <a14:useLocalDpi xmlns:a14="http://schemas.microsoft.com/office/drawing/2010/main" val="0"/>
                </a:ext>
              </a:extLst>
            </a:blip>
            <a:stretch>
              <a:fillRect/>
            </a:stretch>
          </p:blipFill>
          <p:spPr>
            <a:xfrm>
              <a:off x="6887580" y="1791676"/>
              <a:ext cx="101334" cy="125867"/>
            </a:xfrm>
            <a:prstGeom prst="rect">
              <a:avLst/>
            </a:prstGeom>
          </p:spPr>
        </p:pic>
        <p:sp>
          <p:nvSpPr>
            <p:cNvPr id="65" name="流程圖: 或 64"/>
            <p:cNvSpPr/>
            <p:nvPr/>
          </p:nvSpPr>
          <p:spPr>
            <a:xfrm>
              <a:off x="3052015" y="1773306"/>
              <a:ext cx="216795" cy="216000"/>
            </a:xfrm>
            <a:prstGeom prst="flowChartOr">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6" name="直線單箭頭接點 65"/>
            <p:cNvCxnSpPr>
              <a:stCxn id="65" idx="6"/>
              <a:endCxn id="60" idx="1"/>
            </p:cNvCxnSpPr>
            <p:nvPr/>
          </p:nvCxnSpPr>
          <p:spPr>
            <a:xfrm>
              <a:off x="3268810" y="1881306"/>
              <a:ext cx="216756"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7" name="肘形接點 66"/>
            <p:cNvCxnSpPr>
              <a:endCxn id="65" idx="0"/>
            </p:cNvCxnSpPr>
            <p:nvPr/>
          </p:nvCxnSpPr>
          <p:spPr>
            <a:xfrm>
              <a:off x="1614698" y="1441690"/>
              <a:ext cx="1545715" cy="331616"/>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68" name="直線接點 67"/>
            <p:cNvCxnSpPr/>
            <p:nvPr/>
          </p:nvCxnSpPr>
          <p:spPr>
            <a:xfrm>
              <a:off x="1614698" y="1437872"/>
              <a:ext cx="0" cy="443434"/>
            </a:xfrm>
            <a:prstGeom prst="line">
              <a:avLst/>
            </a:prstGeom>
          </p:spPr>
          <p:style>
            <a:lnRef idx="1">
              <a:schemeClr val="dk1"/>
            </a:lnRef>
            <a:fillRef idx="0">
              <a:schemeClr val="dk1"/>
            </a:fillRef>
            <a:effectRef idx="0">
              <a:schemeClr val="dk1"/>
            </a:effectRef>
            <a:fontRef idx="minor">
              <a:schemeClr val="tx1"/>
            </a:fontRef>
          </p:style>
        </p:cxnSp>
        <p:sp>
          <p:nvSpPr>
            <p:cNvPr id="69" name="流程圖: 或 68"/>
            <p:cNvSpPr/>
            <p:nvPr/>
          </p:nvSpPr>
          <p:spPr>
            <a:xfrm>
              <a:off x="4919697" y="1772034"/>
              <a:ext cx="216795" cy="216000"/>
            </a:xfrm>
            <a:prstGeom prst="flowChartOr">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70" name="直線單箭頭接點 69"/>
            <p:cNvCxnSpPr>
              <a:stCxn id="69" idx="6"/>
              <a:endCxn id="61" idx="1"/>
            </p:cNvCxnSpPr>
            <p:nvPr/>
          </p:nvCxnSpPr>
          <p:spPr>
            <a:xfrm>
              <a:off x="5136492" y="1880034"/>
              <a:ext cx="367845" cy="1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1" name="肘形接點 70"/>
            <p:cNvCxnSpPr>
              <a:endCxn id="69" idx="0"/>
            </p:cNvCxnSpPr>
            <p:nvPr/>
          </p:nvCxnSpPr>
          <p:spPr>
            <a:xfrm>
              <a:off x="3160370" y="1438637"/>
              <a:ext cx="1867725" cy="33339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pic>
          <p:nvPicPr>
            <p:cNvPr id="72" name="圖片 71" descr="\documentclass{article}&#10;\usepackage{amsmath}&#10;\pagestyle{empty}&#10;\begin{document}&#10;&#10;&#10;$\tilde{\bf{n}}$&#10;&#10;\end{document}" title="IguanaTex Bitmap Display"/>
            <p:cNvPicPr>
              <a:picLocks noChangeAspect="1"/>
            </p:cNvPicPr>
            <p:nvPr>
              <p:custDataLst>
                <p:tags r:id="rId8"/>
              </p:custDataLst>
            </p:nvPr>
          </p:nvPicPr>
          <p:blipFill>
            <a:blip r:embed="rId32">
              <a:extLst>
                <a:ext uri="{28A0092B-C50C-407E-A947-70E740481C1C}">
                  <a14:useLocalDpi xmlns:a14="http://schemas.microsoft.com/office/drawing/2010/main" val="0"/>
                </a:ext>
              </a:extLst>
            </a:blip>
            <a:stretch>
              <a:fillRect/>
            </a:stretch>
          </p:blipFill>
          <p:spPr>
            <a:xfrm>
              <a:off x="4593915" y="1728193"/>
              <a:ext cx="102400" cy="121600"/>
            </a:xfrm>
            <a:prstGeom prst="rect">
              <a:avLst/>
            </a:prstGeom>
          </p:spPr>
        </p:pic>
        <p:pic>
          <p:nvPicPr>
            <p:cNvPr id="73" name="圖片 72" descr="\documentclass{article}&#10;\usepackage{amsmath}&#10;\pagestyle{empty}&#10;\begin{document}&#10;&#10;&#10;-&#10;&#10;\end{document}" title="IguanaTex Bitmap Display"/>
            <p:cNvPicPr>
              <a:picLocks noChangeAspect="1"/>
            </p:cNvPicPr>
            <p:nvPr>
              <p:custDataLst>
                <p:tags r:id="rId9"/>
              </p:custDataLst>
            </p:nvPr>
          </p:nvPicPr>
          <p:blipFill>
            <a:blip r:embed="rId33">
              <a:extLst>
                <a:ext uri="{28A0092B-C50C-407E-A947-70E740481C1C}">
                  <a14:useLocalDpi xmlns:a14="http://schemas.microsoft.com/office/drawing/2010/main" val="0"/>
                </a:ext>
              </a:extLst>
            </a:blip>
            <a:stretch>
              <a:fillRect/>
            </a:stretch>
          </p:blipFill>
          <p:spPr>
            <a:xfrm>
              <a:off x="4779278" y="1805952"/>
              <a:ext cx="48000" cy="10667"/>
            </a:xfrm>
            <a:prstGeom prst="rect">
              <a:avLst/>
            </a:prstGeom>
          </p:spPr>
        </p:pic>
        <p:pic>
          <p:nvPicPr>
            <p:cNvPr id="74" name="圖片 73" descr="\documentclass{article}&#10;\usepackage{amsmath}&#10;\pagestyle{empty}&#10;\begin{document}&#10;&#10;&#10;+&#10;&#10;\end{document}" title="IguanaTex Bitmap Display"/>
            <p:cNvPicPr>
              <a:picLocks noChangeAspect="1"/>
            </p:cNvPicPr>
            <p:nvPr>
              <p:custDataLst>
                <p:tags r:id="rId10"/>
              </p:custDataLst>
            </p:nvPr>
          </p:nvPicPr>
          <p:blipFill>
            <a:blip r:embed="rId34">
              <a:extLst>
                <a:ext uri="{28A0092B-C50C-407E-A947-70E740481C1C}">
                  <a14:useLocalDpi xmlns:a14="http://schemas.microsoft.com/office/drawing/2010/main" val="0"/>
                </a:ext>
              </a:extLst>
            </a:blip>
            <a:stretch>
              <a:fillRect/>
            </a:stretch>
          </p:blipFill>
          <p:spPr>
            <a:xfrm>
              <a:off x="4914803" y="1659589"/>
              <a:ext cx="50743" cy="50743"/>
            </a:xfrm>
            <a:prstGeom prst="rect">
              <a:avLst/>
            </a:prstGeom>
          </p:spPr>
        </p:pic>
        <p:pic>
          <p:nvPicPr>
            <p:cNvPr id="75" name="圖片 74" descr="\documentclass{article}&#10;\usepackage{amsmath}&#10;\pagestyle{empty}&#10;\begin{document}&#10;&#10;&#10;+&#10;&#10;\end{document}" title="IguanaTex Bitmap Display"/>
            <p:cNvPicPr>
              <a:picLocks noChangeAspect="1"/>
            </p:cNvPicPr>
            <p:nvPr>
              <p:custDataLst>
                <p:tags r:id="rId11"/>
              </p:custDataLst>
            </p:nvPr>
          </p:nvPicPr>
          <p:blipFill>
            <a:blip r:embed="rId34">
              <a:extLst>
                <a:ext uri="{28A0092B-C50C-407E-A947-70E740481C1C}">
                  <a14:useLocalDpi xmlns:a14="http://schemas.microsoft.com/office/drawing/2010/main" val="0"/>
                </a:ext>
              </a:extLst>
            </a:blip>
            <a:stretch>
              <a:fillRect/>
            </a:stretch>
          </p:blipFill>
          <p:spPr>
            <a:xfrm>
              <a:off x="3048040" y="1659589"/>
              <a:ext cx="50743" cy="50743"/>
            </a:xfrm>
            <a:prstGeom prst="rect">
              <a:avLst/>
            </a:prstGeom>
          </p:spPr>
        </p:pic>
        <p:pic>
          <p:nvPicPr>
            <p:cNvPr id="76" name="圖片 75" descr="\documentclass{article}&#10;\usepackage{amsmath}&#10;\pagestyle{empty}&#10;\begin{document}&#10;&#10;&#10;$\hat{\bf{s}}$&#10;&#10;\end{document}" title="IguanaTex Bitmap Display"/>
            <p:cNvPicPr>
              <a:picLocks noChangeAspect="1"/>
            </p:cNvPicPr>
            <p:nvPr>
              <p:custDataLst>
                <p:tags r:id="rId12"/>
              </p:custDataLst>
            </p:nvPr>
          </p:nvPicPr>
          <p:blipFill>
            <a:blip r:embed="rId35">
              <a:extLst>
                <a:ext uri="{28A0092B-C50C-407E-A947-70E740481C1C}">
                  <a14:useLocalDpi xmlns:a14="http://schemas.microsoft.com/office/drawing/2010/main" val="0"/>
                </a:ext>
              </a:extLst>
            </a:blip>
            <a:stretch>
              <a:fillRect/>
            </a:stretch>
          </p:blipFill>
          <p:spPr>
            <a:xfrm>
              <a:off x="2834493" y="1728193"/>
              <a:ext cx="67200" cy="126934"/>
            </a:xfrm>
            <a:prstGeom prst="rect">
              <a:avLst/>
            </a:prstGeom>
          </p:spPr>
        </p:pic>
        <p:pic>
          <p:nvPicPr>
            <p:cNvPr id="77" name="圖片 76" descr="\documentclass{article}&#10;\usepackage{amsmath}&#10;\pagestyle{empty}&#10;\begin{document}&#10;&#10;&#10;-&#10;&#10;\end{document}" title="IguanaTex Bitmap Display"/>
            <p:cNvPicPr>
              <a:picLocks noChangeAspect="1"/>
            </p:cNvPicPr>
            <p:nvPr>
              <p:custDataLst>
                <p:tags r:id="rId13"/>
              </p:custDataLst>
            </p:nvPr>
          </p:nvPicPr>
          <p:blipFill>
            <a:blip r:embed="rId33">
              <a:extLst>
                <a:ext uri="{28A0092B-C50C-407E-A947-70E740481C1C}">
                  <a14:useLocalDpi xmlns:a14="http://schemas.microsoft.com/office/drawing/2010/main" val="0"/>
                </a:ext>
              </a:extLst>
            </a:blip>
            <a:stretch>
              <a:fillRect/>
            </a:stretch>
          </p:blipFill>
          <p:spPr>
            <a:xfrm>
              <a:off x="2942428" y="1809176"/>
              <a:ext cx="48000" cy="10667"/>
            </a:xfrm>
            <a:prstGeom prst="rect">
              <a:avLst/>
            </a:prstGeom>
          </p:spPr>
        </p:pic>
        <p:pic>
          <p:nvPicPr>
            <p:cNvPr id="78" name="圖片 77" descr="\documentclass{article}&#10;\usepackage{amsmath}&#10;\pagestyle{empty}&#10;\begin{document}&#10;&#10;&#10;$\hat{\bf{n}}$&#10;&#10;\end{document}" title="IguanaTex Bitmap Display"/>
            <p:cNvPicPr>
              <a:picLocks noChangeAspect="1"/>
            </p:cNvPicPr>
            <p:nvPr>
              <p:custDataLst>
                <p:tags r:id="rId14"/>
              </p:custDataLst>
            </p:nvPr>
          </p:nvPicPr>
          <p:blipFill>
            <a:blip r:embed="rId36">
              <a:extLst>
                <a:ext uri="{28A0092B-C50C-407E-A947-70E740481C1C}">
                  <a14:useLocalDpi xmlns:a14="http://schemas.microsoft.com/office/drawing/2010/main" val="0"/>
                </a:ext>
              </a:extLst>
            </a:blip>
            <a:stretch>
              <a:fillRect/>
            </a:stretch>
          </p:blipFill>
          <p:spPr>
            <a:xfrm>
              <a:off x="3297569" y="1709842"/>
              <a:ext cx="102400" cy="125867"/>
            </a:xfrm>
            <a:prstGeom prst="rect">
              <a:avLst/>
            </a:prstGeom>
          </p:spPr>
        </p:pic>
        <p:pic>
          <p:nvPicPr>
            <p:cNvPr id="79" name="圖片 78" descr="\documentclass{article}&#10;\usepackage{amsmath}&#10;\pagestyle{empty}&#10;\begin{document}&#10;&#10;&#10;$\hat{\bf{y}}$&#10;&#10;\end{document}" title="IguanaTex Bitmap Display"/>
            <p:cNvPicPr>
              <a:picLocks noChangeAspect="1"/>
            </p:cNvPicPr>
            <p:nvPr>
              <p:custDataLst>
                <p:tags r:id="rId15"/>
              </p:custDataLst>
            </p:nvPr>
          </p:nvPicPr>
          <p:blipFill>
            <a:blip r:embed="rId37">
              <a:extLst>
                <a:ext uri="{28A0092B-C50C-407E-A947-70E740481C1C}">
                  <a14:useLocalDpi xmlns:a14="http://schemas.microsoft.com/office/drawing/2010/main" val="0"/>
                </a:ext>
              </a:extLst>
            </a:blip>
            <a:stretch>
              <a:fillRect/>
            </a:stretch>
          </p:blipFill>
          <p:spPr>
            <a:xfrm>
              <a:off x="5242962" y="1689984"/>
              <a:ext cx="100267" cy="161067"/>
            </a:xfrm>
            <a:prstGeom prst="rect">
              <a:avLst/>
            </a:prstGeom>
          </p:spPr>
        </p:pic>
      </p:grpSp>
      <p:sp>
        <p:nvSpPr>
          <p:cNvPr id="80" name="向下箭號 79"/>
          <p:cNvSpPr/>
          <p:nvPr/>
        </p:nvSpPr>
        <p:spPr>
          <a:xfrm>
            <a:off x="2907393" y="3010152"/>
            <a:ext cx="146158" cy="263309"/>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84" name="圖片 83" descr="\documentclass{article}&#10;\usepackage{amsmath}&#10;\pagestyle{empty}&#10;\begin{document}&#10;&#10;\noindent&#10;K\{BP(n)-CNN\}-BP(n)&#10;&#10;&#10;\end{document}" title="IguanaTex Bitmap Display"/>
          <p:cNvPicPr>
            <a:picLocks noChangeAspect="1"/>
          </p:cNvPicPr>
          <p:nvPr>
            <p:custDataLst>
              <p:tags r:id="rId4"/>
            </p:custDataLst>
          </p:nvPr>
        </p:nvPicPr>
        <p:blipFill>
          <a:blip r:embed="rId39">
            <a:extLst>
              <a:ext uri="{28A0092B-C50C-407E-A947-70E740481C1C}">
                <a14:useLocalDpi xmlns:a14="http://schemas.microsoft.com/office/drawing/2010/main" val="0"/>
              </a:ext>
            </a:extLst>
          </a:blip>
          <a:stretch>
            <a:fillRect/>
          </a:stretch>
        </p:blipFill>
        <p:spPr>
          <a:xfrm>
            <a:off x="2294315" y="3433949"/>
            <a:ext cx="1514971" cy="152686"/>
          </a:xfrm>
          <a:prstGeom prst="rect">
            <a:avLst/>
          </a:prstGeom>
        </p:spPr>
      </p:pic>
      <p:pic>
        <p:nvPicPr>
          <p:cNvPr id="86" name="圖片 85" descr="\documentclass{article}&#10;\usepackage{amsmath}&#10;\pagestyle{empty}&#10;\begin{document}&#10;&#10;\noindent&#10;BP(n)-CNN-BP(n)&#10;&#10;&#10;\end{document}" title="IguanaTex Bitmap Display"/>
          <p:cNvPicPr>
            <a:picLocks noChangeAspect="1"/>
          </p:cNvPicPr>
          <p:nvPr>
            <p:custDataLst>
              <p:tags r:id="rId5"/>
            </p:custDataLst>
          </p:nvPr>
        </p:nvPicPr>
        <p:blipFill>
          <a:blip r:embed="rId40">
            <a:extLst>
              <a:ext uri="{28A0092B-C50C-407E-A947-70E740481C1C}">
                <a14:useLocalDpi xmlns:a14="http://schemas.microsoft.com/office/drawing/2010/main" val="0"/>
              </a:ext>
            </a:extLst>
          </a:blip>
          <a:stretch>
            <a:fillRect/>
          </a:stretch>
        </p:blipFill>
        <p:spPr>
          <a:xfrm>
            <a:off x="2284765" y="1991087"/>
            <a:ext cx="1245256" cy="152686"/>
          </a:xfrm>
          <a:prstGeom prst="rect">
            <a:avLst/>
          </a:prstGeom>
        </p:spPr>
      </p:pic>
    </p:spTree>
    <p:extLst>
      <p:ext uri="{BB962C8B-B14F-4D97-AF65-F5344CB8AC3E}">
        <p14:creationId xmlns:p14="http://schemas.microsoft.com/office/powerpoint/2010/main" val="30905894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 – Simulation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21</a:t>
            </a:fld>
            <a:endParaRPr lang="zh-TW" altLang="en-US" sz="1200" b="1" dirty="0">
              <a:ln w="0"/>
              <a:solidFill>
                <a:srgbClr val="FFFFFF"/>
              </a:solidFill>
              <a:latin typeface="Montserrat" panose="00000500000000000000" pitchFamily="2" charset="0"/>
            </a:endParaRPr>
          </a:p>
        </p:txBody>
      </p:sp>
      <p:pic>
        <p:nvPicPr>
          <p:cNvPr id="13" name="圖片 12" descr="\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title="IguanaTex Bitmap Display"/>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a:off x="214329" y="656086"/>
            <a:ext cx="3050666" cy="622933"/>
          </a:xfrm>
          <a:prstGeom prst="rect">
            <a:avLst/>
          </a:prstGeom>
        </p:spPr>
      </p:pic>
      <p:pic>
        <p:nvPicPr>
          <p:cNvPr id="81" name="圖片 80" descr="\documentclass{article}&#10;\usepackage{amsmath}&#10;\pagestyle{empty}&#10;\begin{document}&#10;&#10;\noindent&#10;Perform multiple iterations between CNN and BP with the hope of further reducing the BER.&#10;&#10;&#10;\end{document}" title="IguanaTex Bitmap Display"/>
          <p:cNvPicPr>
            <a:picLocks noChangeAspect="1"/>
          </p:cNvPicPr>
          <p:nvPr>
            <p:custDataLst>
              <p:tags r:id="rId2"/>
            </p:custDataLst>
          </p:nvPr>
        </p:nvPicPr>
        <p:blipFill>
          <a:blip r:embed="rId8">
            <a:extLst>
              <a:ext uri="{28A0092B-C50C-407E-A947-70E740481C1C}">
                <a14:useLocalDpi xmlns:a14="http://schemas.microsoft.com/office/drawing/2010/main" val="0"/>
              </a:ext>
            </a:extLst>
          </a:blip>
          <a:stretch>
            <a:fillRect/>
          </a:stretch>
        </p:blipFill>
        <p:spPr>
          <a:xfrm>
            <a:off x="467364" y="1513488"/>
            <a:ext cx="6101333" cy="373333"/>
          </a:xfrm>
          <a:prstGeom prst="rect">
            <a:avLst/>
          </a:prstGeom>
        </p:spPr>
      </p:pic>
      <p:pic>
        <p:nvPicPr>
          <p:cNvPr id="3" name="圖片 2"/>
          <p:cNvPicPr>
            <a:picLocks noChangeAspect="1"/>
          </p:cNvPicPr>
          <p:nvPr/>
        </p:nvPicPr>
        <p:blipFill>
          <a:blip r:embed="rId9"/>
          <a:stretch>
            <a:fillRect/>
          </a:stretch>
        </p:blipFill>
        <p:spPr>
          <a:xfrm>
            <a:off x="555417" y="2179746"/>
            <a:ext cx="3726389" cy="2566800"/>
          </a:xfrm>
          <a:prstGeom prst="rect">
            <a:avLst/>
          </a:prstGeom>
        </p:spPr>
      </p:pic>
      <p:pic>
        <p:nvPicPr>
          <p:cNvPr id="10" name="圖片 9"/>
          <p:cNvPicPr>
            <a:picLocks noChangeAspect="1"/>
          </p:cNvPicPr>
          <p:nvPr/>
        </p:nvPicPr>
        <p:blipFill>
          <a:blip r:embed="rId10"/>
          <a:stretch>
            <a:fillRect/>
          </a:stretch>
        </p:blipFill>
        <p:spPr>
          <a:xfrm>
            <a:off x="4588290" y="2179746"/>
            <a:ext cx="3643396" cy="2566800"/>
          </a:xfrm>
          <a:prstGeom prst="rect">
            <a:avLst/>
          </a:prstGeom>
        </p:spPr>
      </p:pic>
      <p:pic>
        <p:nvPicPr>
          <p:cNvPr id="83" name="圖片 82" descr="\documentclass{article}&#10;\usepackage{amsmath}&#10;\pagestyle{empty}&#10;\begin{document}&#10;&#10;\noindent&#10;$\eta$ = 0.8&#10;&#10;\end{document}" title="IguanaTex Bitmap Display"/>
          <p:cNvPicPr>
            <a:picLocks noChangeAspect="1"/>
          </p:cNvPicPr>
          <p:nvPr>
            <p:custDataLst>
              <p:tags r:id="rId3"/>
            </p:custDataLst>
          </p:nvPr>
        </p:nvPicPr>
        <p:blipFill>
          <a:blip r:embed="rId11">
            <a:extLst>
              <a:ext uri="{28A0092B-C50C-407E-A947-70E740481C1C}">
                <a14:useLocalDpi xmlns:a14="http://schemas.microsoft.com/office/drawing/2010/main" val="0"/>
              </a:ext>
            </a:extLst>
          </a:blip>
          <a:stretch>
            <a:fillRect/>
          </a:stretch>
        </p:blipFill>
        <p:spPr>
          <a:xfrm>
            <a:off x="2418611" y="2049070"/>
            <a:ext cx="483657" cy="133486"/>
          </a:xfrm>
          <a:prstGeom prst="rect">
            <a:avLst/>
          </a:prstGeom>
        </p:spPr>
      </p:pic>
      <p:pic>
        <p:nvPicPr>
          <p:cNvPr id="14" name="圖片 13" descr="\documentclass{article}&#10;\usepackage{amsmath}&#10;\pagestyle{empty}&#10;\begin{document}&#10;&#10;\noindent&#10;$\eta$ = 0.5&#10;&#10;\end{document}" title="IguanaTex Bitmap Display"/>
          <p:cNvPicPr>
            <a:picLocks noChangeAspect="1"/>
          </p:cNvPicPr>
          <p:nvPr>
            <p:custDataLst>
              <p:tags r:id="rId4"/>
            </p:custDataLst>
          </p:nvPr>
        </p:nvPicPr>
        <p:blipFill>
          <a:blip r:embed="rId12">
            <a:extLst>
              <a:ext uri="{28A0092B-C50C-407E-A947-70E740481C1C}">
                <a14:useLocalDpi xmlns:a14="http://schemas.microsoft.com/office/drawing/2010/main" val="0"/>
              </a:ext>
            </a:extLst>
          </a:blip>
          <a:stretch>
            <a:fillRect/>
          </a:stretch>
        </p:blipFill>
        <p:spPr>
          <a:xfrm>
            <a:off x="6385120" y="2054547"/>
            <a:ext cx="482743" cy="134400"/>
          </a:xfrm>
          <a:prstGeom prst="rect">
            <a:avLst/>
          </a:prstGeom>
        </p:spPr>
      </p:pic>
    </p:spTree>
    <p:extLst>
      <p:ext uri="{BB962C8B-B14F-4D97-AF65-F5344CB8AC3E}">
        <p14:creationId xmlns:p14="http://schemas.microsoft.com/office/powerpoint/2010/main" val="385372384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 – Simulation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22</a:t>
            </a:fld>
            <a:endParaRPr lang="zh-TW" altLang="en-US" sz="1200" b="1" dirty="0">
              <a:ln w="0"/>
              <a:solidFill>
                <a:srgbClr val="FFFFFF"/>
              </a:solidFill>
              <a:latin typeface="Montserrat" panose="00000500000000000000" pitchFamily="2" charset="0"/>
            </a:endParaRPr>
          </a:p>
        </p:txBody>
      </p:sp>
      <p:pic>
        <p:nvPicPr>
          <p:cNvPr id="13" name="圖片 12" descr="\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title="IguanaTex Bitmap Display"/>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a:off x="214329" y="656086"/>
            <a:ext cx="3050666" cy="622933"/>
          </a:xfrm>
          <a:prstGeom prst="rect">
            <a:avLst/>
          </a:prstGeom>
        </p:spPr>
      </p:pic>
      <p:pic>
        <p:nvPicPr>
          <p:cNvPr id="11" name="圖片 10" descr="\documentclass{article}&#10;\usepackage{amsmath}&#10;\usepackage{amsmath}&#10;&#10;\usepackage{booktabs}&#10;\pagestyle{empty}&#10;\begin{document}&#10;&#10;\begin{table}[h!]&#10;\centering&#10;\begin{tabular}{ccc}&#10;\toprule&#10; &amp; $\eta$=0.8 &amp; $\eta$=0.5  \\&#10;\midrule&#10;CNN structure &amp; \{4; 9, 3, 3, 15; 64, 32, 16, 1\} &amp; \{4; 9, 3, 3, 15; 64, 32, 16, 1\} \\&#10;Simulation &amp; BP(5)-CNN-BP(5) &amp; BP(5)-CNN-BP(5) \\&#10;Validation SNR &amp; -3 \~ 0dB &amp; 0 \~ 3dB \\&#10;Training SNR $\Gamma$ &amp; \{-3, -2.5, -2, -1.5, -1, -0.5, 0\}dB &amp; \{0, 0.5, 1, 1.5, 2, 2.5, 3\}dB \\&#10;Training SNR $\Gamma$ &amp; \{-3\}dB &amp; \{0\}dB \\&#10;Training SNR $\Gamma$ &amp; \{0\}dB &amp; \{3\}dB \\&#10;\bottomrule&#10;\end{tabular}&#10;\end{table}&#10;&#10;&#10;\end{document}" title="IguanaTex Bitmap Display"/>
          <p:cNvPicPr>
            <a:picLocks noChangeAspect="1"/>
          </p:cNvPicPr>
          <p:nvPr>
            <p:custDataLst>
              <p:tags r:id="rId2"/>
            </p:custDataLst>
          </p:nvPr>
        </p:nvPicPr>
        <p:blipFill>
          <a:blip r:embed="rId7">
            <a:extLst>
              <a:ext uri="{28A0092B-C50C-407E-A947-70E740481C1C}">
                <a14:useLocalDpi xmlns:a14="http://schemas.microsoft.com/office/drawing/2010/main" val="0"/>
              </a:ext>
            </a:extLst>
          </a:blip>
          <a:stretch>
            <a:fillRect/>
          </a:stretch>
        </p:blipFill>
        <p:spPr>
          <a:xfrm>
            <a:off x="1313899" y="2374301"/>
            <a:ext cx="6513065" cy="1692799"/>
          </a:xfrm>
          <a:prstGeom prst="rect">
            <a:avLst/>
          </a:prstGeom>
        </p:spPr>
      </p:pic>
      <p:pic>
        <p:nvPicPr>
          <p:cNvPr id="29" name="圖片 28" descr="\documentclass{article}&#10;\usepackage{amsmath}&#10;\pagestyle{empty}&#10;\begin{document}&#10;\noindent&#10;Training the network with data generated under a single SNR and check how robust the BP-CNN decoder is under a range of SNRs.&#10;&#10;&#10;\end{document}" title="IguanaTex Bitmap Display"/>
          <p:cNvPicPr>
            <a:picLocks noChangeAspect="1"/>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214329" y="1613326"/>
            <a:ext cx="6972953" cy="426667"/>
          </a:xfrm>
          <a:prstGeom prst="rect">
            <a:avLst/>
          </a:prstGeom>
        </p:spPr>
      </p:pic>
    </p:spTree>
    <p:extLst>
      <p:ext uri="{BB962C8B-B14F-4D97-AF65-F5344CB8AC3E}">
        <p14:creationId xmlns:p14="http://schemas.microsoft.com/office/powerpoint/2010/main" val="70703349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 – Simulation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23</a:t>
            </a:fld>
            <a:endParaRPr lang="zh-TW" altLang="en-US" sz="1200" b="1" dirty="0">
              <a:ln w="0"/>
              <a:solidFill>
                <a:srgbClr val="FFFFFF"/>
              </a:solidFill>
              <a:latin typeface="Montserrat" panose="00000500000000000000" pitchFamily="2" charset="0"/>
            </a:endParaRPr>
          </a:p>
        </p:txBody>
      </p:sp>
      <p:pic>
        <p:nvPicPr>
          <p:cNvPr id="13" name="圖片 12" descr="\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title="IguanaTex Bitmap Display"/>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a:off x="214329" y="656086"/>
            <a:ext cx="3050666" cy="622933"/>
          </a:xfrm>
          <a:prstGeom prst="rect">
            <a:avLst/>
          </a:prstGeom>
        </p:spPr>
      </p:pic>
      <p:pic>
        <p:nvPicPr>
          <p:cNvPr id="27" name="圖片 26"/>
          <p:cNvPicPr>
            <a:picLocks noChangeAspect="1"/>
          </p:cNvPicPr>
          <p:nvPr/>
        </p:nvPicPr>
        <p:blipFill>
          <a:blip r:embed="rId7"/>
          <a:stretch>
            <a:fillRect/>
          </a:stretch>
        </p:blipFill>
        <p:spPr>
          <a:xfrm>
            <a:off x="548662" y="1807259"/>
            <a:ext cx="3618767" cy="2566800"/>
          </a:xfrm>
          <a:prstGeom prst="rect">
            <a:avLst/>
          </a:prstGeom>
        </p:spPr>
      </p:pic>
      <p:pic>
        <p:nvPicPr>
          <p:cNvPr id="3" name="圖片 2"/>
          <p:cNvPicPr>
            <a:picLocks noChangeAspect="1"/>
          </p:cNvPicPr>
          <p:nvPr/>
        </p:nvPicPr>
        <p:blipFill>
          <a:blip r:embed="rId8"/>
          <a:stretch>
            <a:fillRect/>
          </a:stretch>
        </p:blipFill>
        <p:spPr>
          <a:xfrm>
            <a:off x="4672440" y="1818059"/>
            <a:ext cx="3662417" cy="2556000"/>
          </a:xfrm>
          <a:prstGeom prst="rect">
            <a:avLst/>
          </a:prstGeom>
        </p:spPr>
      </p:pic>
      <p:pic>
        <p:nvPicPr>
          <p:cNvPr id="14" name="圖片 13" descr="\documentclass{article}&#10;\usepackage{amsmath}&#10;\pagestyle{empty}&#10;\begin{document}&#10;&#10;\noindent&#10;$\eta$ = 0.8&#10;&#10;\end{document}" title="IguanaTex Bitmap Display"/>
          <p:cNvPicPr>
            <a:picLocks noChangeAspect="1"/>
          </p:cNvPicPr>
          <p:nvPr>
            <p:custDataLst>
              <p:tags r:id="rId2"/>
            </p:custDataLst>
          </p:nvPr>
        </p:nvPicPr>
        <p:blipFill>
          <a:blip r:embed="rId9">
            <a:extLst>
              <a:ext uri="{28A0092B-C50C-407E-A947-70E740481C1C}">
                <a14:useLocalDpi xmlns:a14="http://schemas.microsoft.com/office/drawing/2010/main" val="0"/>
              </a:ext>
            </a:extLst>
          </a:blip>
          <a:stretch>
            <a:fillRect/>
          </a:stretch>
        </p:blipFill>
        <p:spPr>
          <a:xfrm>
            <a:off x="2209061" y="1684573"/>
            <a:ext cx="483657" cy="133486"/>
          </a:xfrm>
          <a:prstGeom prst="rect">
            <a:avLst/>
          </a:prstGeom>
        </p:spPr>
      </p:pic>
      <p:pic>
        <p:nvPicPr>
          <p:cNvPr id="10" name="圖片 9" descr="\documentclass{article}&#10;\usepackage{amsmath}&#10;\pagestyle{empty}&#10;\begin{document}&#10;&#10;\noindent&#10;$\eta$ = 0.5&#10;&#10;\end{document}" title="IguanaTex Bitmap Display"/>
          <p:cNvPicPr>
            <a:picLocks noChangeAspect="1"/>
          </p:cNvPicPr>
          <p:nvPr>
            <p:custDataLst>
              <p:tags r:id="rId3"/>
            </p:custDataLst>
          </p:nvPr>
        </p:nvPicPr>
        <p:blipFill>
          <a:blip r:embed="rId10">
            <a:extLst>
              <a:ext uri="{28A0092B-C50C-407E-A947-70E740481C1C}">
                <a14:useLocalDpi xmlns:a14="http://schemas.microsoft.com/office/drawing/2010/main" val="0"/>
              </a:ext>
            </a:extLst>
          </a:blip>
          <a:stretch>
            <a:fillRect/>
          </a:stretch>
        </p:blipFill>
        <p:spPr>
          <a:xfrm>
            <a:off x="6503648" y="1684573"/>
            <a:ext cx="482743" cy="134400"/>
          </a:xfrm>
          <a:prstGeom prst="rect">
            <a:avLst/>
          </a:prstGeom>
        </p:spPr>
      </p:pic>
    </p:spTree>
    <p:extLst>
      <p:ext uri="{BB962C8B-B14F-4D97-AF65-F5344CB8AC3E}">
        <p14:creationId xmlns:p14="http://schemas.microsoft.com/office/powerpoint/2010/main" val="253501143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 – Simulation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24</a:t>
            </a:fld>
            <a:endParaRPr lang="zh-TW" altLang="en-US" sz="1200" b="1" dirty="0">
              <a:ln w="0"/>
              <a:solidFill>
                <a:srgbClr val="FFFFFF"/>
              </a:solidFill>
              <a:latin typeface="Montserrat" panose="00000500000000000000" pitchFamily="2" charset="0"/>
            </a:endParaRPr>
          </a:p>
        </p:txBody>
      </p:sp>
      <p:pic>
        <p:nvPicPr>
          <p:cNvPr id="13" name="圖片 12" descr="\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title="IguanaTex Bitmap Display"/>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a:off x="214329" y="656086"/>
            <a:ext cx="3050666" cy="622933"/>
          </a:xfrm>
          <a:prstGeom prst="rect">
            <a:avLst/>
          </a:prstGeom>
        </p:spPr>
      </p:pic>
      <p:pic>
        <p:nvPicPr>
          <p:cNvPr id="15" name="圖片 14" descr="\documentclass{article}&#10;\usepackage{amsmath}&#10;\pagestyle{empty}&#10;\begin{document}&#10;\noindent&#10;We conducted experiments to evaluate the performance of the proposed architecture under various mismatched conditions.&#10;&#10;\end{document}" title="IguanaTex Bitmap Display"/>
          <p:cNvPicPr>
            <a:picLocks noChangeAspect="1"/>
          </p:cNvPicPr>
          <p:nvPr>
            <p:custDataLst>
              <p:tags r:id="rId2"/>
            </p:custDataLst>
          </p:nvPr>
        </p:nvPicPr>
        <p:blipFill>
          <a:blip r:embed="rId7">
            <a:extLst>
              <a:ext uri="{28A0092B-C50C-407E-A947-70E740481C1C}">
                <a14:useLocalDpi xmlns:a14="http://schemas.microsoft.com/office/drawing/2010/main" val="0"/>
              </a:ext>
            </a:extLst>
          </a:blip>
          <a:stretch>
            <a:fillRect/>
          </a:stretch>
        </p:blipFill>
        <p:spPr>
          <a:xfrm>
            <a:off x="214329" y="1632374"/>
            <a:ext cx="6966857" cy="387657"/>
          </a:xfrm>
          <a:prstGeom prst="rect">
            <a:avLst/>
          </a:prstGeom>
        </p:spPr>
      </p:pic>
      <p:pic>
        <p:nvPicPr>
          <p:cNvPr id="16" name="圖片 15"/>
          <p:cNvPicPr>
            <a:picLocks noChangeAspect="1"/>
          </p:cNvPicPr>
          <p:nvPr/>
        </p:nvPicPr>
        <p:blipFill>
          <a:blip r:embed="rId8"/>
          <a:stretch>
            <a:fillRect/>
          </a:stretch>
        </p:blipFill>
        <p:spPr>
          <a:xfrm>
            <a:off x="1873268" y="2433493"/>
            <a:ext cx="4588319" cy="2305349"/>
          </a:xfrm>
          <a:prstGeom prst="rect">
            <a:avLst/>
          </a:prstGeom>
        </p:spPr>
      </p:pic>
      <p:pic>
        <p:nvPicPr>
          <p:cNvPr id="18" name="圖片 17" descr="\documentclass{article}&#10;\usepackage{amsmath}&#10;\pagestyle{empty}&#10;\begin{document}&#10;&#10;&#10;model trained for $\eta$ = 0.5&#10;&#10;\end{document}" title="IguanaTex Bitmap Display"/>
          <p:cNvPicPr>
            <a:picLocks noChangeAspect="1"/>
          </p:cNvPicPr>
          <p:nvPr>
            <p:custDataLst>
              <p:tags r:id="rId3"/>
            </p:custDataLst>
          </p:nvPr>
        </p:nvPicPr>
        <p:blipFill>
          <a:blip r:embed="rId9">
            <a:extLst>
              <a:ext uri="{28A0092B-C50C-407E-A947-70E740481C1C}">
                <a14:useLocalDpi xmlns:a14="http://schemas.microsoft.com/office/drawing/2010/main" val="0"/>
              </a:ext>
            </a:extLst>
          </a:blip>
          <a:stretch>
            <a:fillRect/>
          </a:stretch>
        </p:blipFill>
        <p:spPr>
          <a:xfrm>
            <a:off x="3323084" y="2362278"/>
            <a:ext cx="1688686" cy="139886"/>
          </a:xfrm>
          <a:prstGeom prst="rect">
            <a:avLst/>
          </a:prstGeom>
        </p:spPr>
      </p:pic>
    </p:spTree>
    <p:extLst>
      <p:ext uri="{BB962C8B-B14F-4D97-AF65-F5344CB8AC3E}">
        <p14:creationId xmlns:p14="http://schemas.microsoft.com/office/powerpoint/2010/main" val="32725604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83E937-64E6-5D64-B1F2-8E046E9D095B}"/>
            </a:ext>
          </a:extLst>
        </p:cNvPr>
        <p:cNvGrpSpPr/>
        <p:nvPr/>
      </p:nvGrpSpPr>
      <p:grpSpPr>
        <a:xfrm>
          <a:off x="0" y="0"/>
          <a:ext cx="0" cy="0"/>
          <a:chOff x="0" y="0"/>
          <a:chExt cx="0" cy="0"/>
        </a:xfrm>
      </p:grpSpPr>
      <p:sp>
        <p:nvSpPr>
          <p:cNvPr id="10" name="矩形 9">
            <a:extLst>
              <a:ext uri="{FF2B5EF4-FFF2-40B4-BE49-F238E27FC236}">
                <a16:creationId xmlns:a16="http://schemas.microsoft.com/office/drawing/2014/main" id="{B6187B3F-BC79-0039-27F2-54AFD849AEE5}"/>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標題 1">
            <a:extLst>
              <a:ext uri="{FF2B5EF4-FFF2-40B4-BE49-F238E27FC236}">
                <a16:creationId xmlns:a16="http://schemas.microsoft.com/office/drawing/2014/main" id="{741428D0-0A26-CE14-A343-6287C46D866A}"/>
              </a:ext>
            </a:extLst>
          </p:cNvPr>
          <p:cNvSpPr txBox="1">
            <a:spLocks/>
          </p:cNvSpPr>
          <p:nvPr/>
        </p:nvSpPr>
        <p:spPr>
          <a:xfrm>
            <a:off x="0" y="1"/>
            <a:ext cx="195303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dirty="0">
                <a:solidFill>
                  <a:schemeClr val="bg1"/>
                </a:solidFill>
              </a:rPr>
              <a:t>Outline</a:t>
            </a:r>
            <a:endParaRPr lang="zh-TW" altLang="en-US" dirty="0">
              <a:solidFill>
                <a:schemeClr val="bg1"/>
              </a:solidFill>
            </a:endParaRPr>
          </a:p>
        </p:txBody>
      </p:sp>
      <p:grpSp>
        <p:nvGrpSpPr>
          <p:cNvPr id="2" name="群組 1">
            <a:extLst>
              <a:ext uri="{FF2B5EF4-FFF2-40B4-BE49-F238E27FC236}">
                <a16:creationId xmlns:a16="http://schemas.microsoft.com/office/drawing/2014/main" id="{480D0BE7-5E20-119C-BA74-659083523941}"/>
              </a:ext>
            </a:extLst>
          </p:cNvPr>
          <p:cNvGrpSpPr/>
          <p:nvPr/>
        </p:nvGrpSpPr>
        <p:grpSpPr>
          <a:xfrm>
            <a:off x="0" y="4902300"/>
            <a:ext cx="9144000" cy="241201"/>
            <a:chOff x="14866" y="4663715"/>
            <a:chExt cx="9129137" cy="241201"/>
          </a:xfrm>
        </p:grpSpPr>
        <p:sp>
          <p:nvSpPr>
            <p:cNvPr id="3" name="Google Shape;298;p39">
              <a:extLst>
                <a:ext uri="{FF2B5EF4-FFF2-40B4-BE49-F238E27FC236}">
                  <a16:creationId xmlns:a16="http://schemas.microsoft.com/office/drawing/2014/main" id="{EE480F48-9E6E-2209-8D8C-DEFDD6E8F9F6}"/>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5" name="Google Shape;297;p39 1">
              <a:extLst>
                <a:ext uri="{FF2B5EF4-FFF2-40B4-BE49-F238E27FC236}">
                  <a16:creationId xmlns:a16="http://schemas.microsoft.com/office/drawing/2014/main" id="{A3ABEF11-A50A-DDCA-FFD2-110A175AED67}"/>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7" name="Google Shape;297;p39 2">
              <a:extLst>
                <a:ext uri="{FF2B5EF4-FFF2-40B4-BE49-F238E27FC236}">
                  <a16:creationId xmlns:a16="http://schemas.microsoft.com/office/drawing/2014/main" id="{4B31411A-D739-0533-DE2C-D539A77B114D}"/>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8" name="矩形 7">
            <a:extLst>
              <a:ext uri="{FF2B5EF4-FFF2-40B4-BE49-F238E27FC236}">
                <a16:creationId xmlns:a16="http://schemas.microsoft.com/office/drawing/2014/main" id="{7889D33A-A6ED-5A2D-C248-50A70270EF2C}"/>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25</a:t>
            </a:fld>
            <a:endParaRPr lang="zh-TW" altLang="en-US" sz="1200" b="1" dirty="0">
              <a:ln w="0"/>
              <a:solidFill>
                <a:srgbClr val="FFFFFF"/>
              </a:solidFill>
              <a:latin typeface="Montserrat" panose="00000500000000000000" pitchFamily="2" charset="0"/>
            </a:endParaRPr>
          </a:p>
        </p:txBody>
      </p:sp>
      <p:pic>
        <p:nvPicPr>
          <p:cNvPr id="6" name="圖片 5" descr="\documentclass{article}&#10;\usepackage{amsmath}&#10;\usepackage[dvipsnames]{xcolor}&#10;\pagestyle{empty}&#10;&#10;\begin{document}&#10;&#10;\begin{itemize}&#10;  \item[\textcolor{lightgray}{\fontsize{10}{12}\selectfont $\bullet$}] \textcolor{lightgray}{\textbf{Intorduction}}&#10;  \item[\textcolor{lightgray}{\fontsize{10}{12}\selectfont $\bullet$}] \textcolor{lightgray}{BP-CNN}&#10;  \item[\textcolor{MidnightBlue}{\fontsize{10}{12}\selectfont $\bullet$}] \textcolor{MidnightBlue}{Improved BP-CNN}&#10;  \item[\textcolor{lightgray}{\fontsize{10}{12}\selectfont $\bullet$}] \textcolor{lightgray}{Reference}&#10;  \item[\textcolor{lightgray}{\fontsize{10}{12}\selectfont $\bullet$}] \textcolor{lightgray}{Appendix}&#10;&#10;\end{itemize}&#10;&#10;\end{document}&#10;" title="IguanaTex Bitmap Display"/>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45692" y="942041"/>
            <a:ext cx="2352765" cy="2247619"/>
          </a:xfrm>
          <a:prstGeom prst="rect">
            <a:avLst/>
          </a:prstGeom>
        </p:spPr>
      </p:pic>
    </p:spTree>
    <p:extLst>
      <p:ext uri="{BB962C8B-B14F-4D97-AF65-F5344CB8AC3E}">
        <p14:creationId xmlns:p14="http://schemas.microsoft.com/office/powerpoint/2010/main" val="329372083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Improved BP-CNN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26</a:t>
            </a:fld>
            <a:endParaRPr lang="zh-TW" altLang="en-US" sz="1200" b="1" dirty="0">
              <a:ln w="0"/>
              <a:solidFill>
                <a:srgbClr val="FFFFFF"/>
              </a:solidFill>
              <a:latin typeface="Montserrat" panose="00000500000000000000" pitchFamily="2" charset="0"/>
            </a:endParaRPr>
          </a:p>
        </p:txBody>
      </p:sp>
      <p:pic>
        <p:nvPicPr>
          <p:cNvPr id="3" name="圖片 2"/>
          <p:cNvPicPr>
            <a:picLocks noChangeAspect="1"/>
          </p:cNvPicPr>
          <p:nvPr/>
        </p:nvPicPr>
        <p:blipFill>
          <a:blip r:embed="rId6"/>
          <a:stretch>
            <a:fillRect/>
          </a:stretch>
        </p:blipFill>
        <p:spPr>
          <a:xfrm>
            <a:off x="1375244" y="1842190"/>
            <a:ext cx="5706290" cy="2112272"/>
          </a:xfrm>
          <a:prstGeom prst="rect">
            <a:avLst/>
          </a:prstGeom>
        </p:spPr>
      </p:pic>
      <p:pic>
        <p:nvPicPr>
          <p:cNvPr id="14" name="圖片 13" descr="\documentclass{article}&#10;\usepackage{amsmath}&#10;\pagestyle{empty}&#10;\begin{document}&#10;&#10;\noindent&#10;The original method uses only CNN to remove correlated noise, improving BP decoding performance for LDPC codes in correlated noise channels, but it does not account for the impact of cycles in the Tanner graph.&#10;&#10;\end{document}" title="IguanaTex Bitmap Display"/>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a:off x="254376" y="958494"/>
            <a:ext cx="6969295" cy="669257"/>
          </a:xfrm>
          <a:prstGeom prst="rect">
            <a:avLst/>
          </a:prstGeom>
        </p:spPr>
      </p:pic>
      <p:sp>
        <p:nvSpPr>
          <p:cNvPr id="17" name="矩形 16"/>
          <p:cNvSpPr/>
          <p:nvPr/>
        </p:nvSpPr>
        <p:spPr>
          <a:xfrm>
            <a:off x="1618827" y="2262293"/>
            <a:ext cx="237066" cy="1896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矩形 18"/>
          <p:cNvSpPr/>
          <p:nvPr/>
        </p:nvSpPr>
        <p:spPr>
          <a:xfrm>
            <a:off x="1618827" y="3304958"/>
            <a:ext cx="237066" cy="1896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1" name="圖片 20" descr="\documentclass{article}&#10;\usepackage{amsmath}&#10;\pagestyle{empty}&#10;\begin{document}&#10;&#10;&#10;${\bf{x}}$&#10;&#10;\end{document}" title="IguanaTex Bitmap Display"/>
          <p:cNvPicPr>
            <a:picLocks noChangeAspect="1"/>
          </p:cNvPicPr>
          <p:nvPr>
            <p:custDataLst>
              <p:tags r:id="rId2"/>
            </p:custDataLst>
          </p:nvPr>
        </p:nvPicPr>
        <p:blipFill>
          <a:blip r:embed="rId8">
            <a:extLst>
              <a:ext uri="{28A0092B-C50C-407E-A947-70E740481C1C}">
                <a14:useLocalDpi xmlns:a14="http://schemas.microsoft.com/office/drawing/2010/main" val="0"/>
              </a:ext>
            </a:extLst>
          </a:blip>
          <a:stretch>
            <a:fillRect/>
          </a:stretch>
        </p:blipFill>
        <p:spPr>
          <a:xfrm>
            <a:off x="1637093" y="2337813"/>
            <a:ext cx="101334" cy="78934"/>
          </a:xfrm>
          <a:prstGeom prst="rect">
            <a:avLst/>
          </a:prstGeom>
        </p:spPr>
      </p:pic>
      <p:pic>
        <p:nvPicPr>
          <p:cNvPr id="23" name="圖片 22" descr="\documentclass{article}&#10;\usepackage{amsmath}&#10;\pagestyle{empty}&#10;\begin{document}&#10;&#10;&#10;${\hat{\bf{x}}}$&#10;&#10;\end{document}" title="IguanaTex Bitmap Display"/>
          <p:cNvPicPr>
            <a:picLocks noChangeAspect="1"/>
          </p:cNvPicPr>
          <p:nvPr>
            <p:custDataLst>
              <p:tags r:id="rId3"/>
            </p:custDataLst>
          </p:nvPr>
        </p:nvPicPr>
        <p:blipFill>
          <a:blip r:embed="rId9">
            <a:extLst>
              <a:ext uri="{28A0092B-C50C-407E-A947-70E740481C1C}">
                <a14:useLocalDpi xmlns:a14="http://schemas.microsoft.com/office/drawing/2010/main" val="0"/>
              </a:ext>
            </a:extLst>
          </a:blip>
          <a:stretch>
            <a:fillRect/>
          </a:stretch>
        </p:blipFill>
        <p:spPr>
          <a:xfrm>
            <a:off x="1686693" y="3368266"/>
            <a:ext cx="101334" cy="125868"/>
          </a:xfrm>
          <a:prstGeom prst="rect">
            <a:avLst/>
          </a:prstGeom>
        </p:spPr>
      </p:pic>
    </p:spTree>
    <p:extLst>
      <p:ext uri="{BB962C8B-B14F-4D97-AF65-F5344CB8AC3E}">
        <p14:creationId xmlns:p14="http://schemas.microsoft.com/office/powerpoint/2010/main" val="27896684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Improved BP-CNN </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27</a:t>
            </a:fld>
            <a:endParaRPr lang="zh-TW" altLang="en-US" sz="1200" b="1" dirty="0">
              <a:ln w="0"/>
              <a:solidFill>
                <a:srgbClr val="FFFFFF"/>
              </a:solidFill>
              <a:latin typeface="Montserrat" panose="00000500000000000000" pitchFamily="2" charset="0"/>
            </a:endParaRPr>
          </a:p>
        </p:txBody>
      </p:sp>
      <p:sp>
        <p:nvSpPr>
          <p:cNvPr id="19" name="矩形 18"/>
          <p:cNvSpPr/>
          <p:nvPr/>
        </p:nvSpPr>
        <p:spPr>
          <a:xfrm>
            <a:off x="1618827" y="3304958"/>
            <a:ext cx="237066" cy="1896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0" name="圖片 9"/>
          <p:cNvPicPr>
            <a:picLocks noChangeAspect="1"/>
          </p:cNvPicPr>
          <p:nvPr/>
        </p:nvPicPr>
        <p:blipFill>
          <a:blip r:embed="rId7"/>
          <a:stretch>
            <a:fillRect/>
          </a:stretch>
        </p:blipFill>
        <p:spPr>
          <a:xfrm>
            <a:off x="104957" y="1990242"/>
            <a:ext cx="8930943" cy="2347771"/>
          </a:xfrm>
          <a:prstGeom prst="rect">
            <a:avLst/>
          </a:prstGeom>
        </p:spPr>
      </p:pic>
      <p:pic>
        <p:nvPicPr>
          <p:cNvPr id="16" name="圖片 15" descr="\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title="IguanaTex Bitmap Display"/>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214329" y="656086"/>
            <a:ext cx="3050666" cy="622933"/>
          </a:xfrm>
          <a:prstGeom prst="rect">
            <a:avLst/>
          </a:prstGeom>
        </p:spPr>
      </p:pic>
      <p:pic>
        <p:nvPicPr>
          <p:cNvPr id="11" name="圖片 10" descr="\documentclass{article}&#10;\usepackage{amsmath}&#10;\pagestyle{empty}&#10;\begin{document}&#10;&#10;\noindent&#10;$\eta$ = 0.8&#10;&#10;\end{document}" title="IguanaTex Bitmap Display"/>
          <p:cNvPicPr>
            <a:picLocks noChangeAspect="1"/>
          </p:cNvPicPr>
          <p:nvPr>
            <p:custDataLst>
              <p:tags r:id="rId2"/>
            </p:custDataLst>
          </p:nvPr>
        </p:nvPicPr>
        <p:blipFill>
          <a:blip r:embed="rId9">
            <a:extLst>
              <a:ext uri="{28A0092B-C50C-407E-A947-70E740481C1C}">
                <a14:useLocalDpi xmlns:a14="http://schemas.microsoft.com/office/drawing/2010/main" val="0"/>
              </a:ext>
            </a:extLst>
          </a:blip>
          <a:stretch>
            <a:fillRect/>
          </a:stretch>
        </p:blipFill>
        <p:spPr>
          <a:xfrm>
            <a:off x="1304534" y="1914410"/>
            <a:ext cx="483657" cy="133486"/>
          </a:xfrm>
          <a:prstGeom prst="rect">
            <a:avLst/>
          </a:prstGeom>
        </p:spPr>
      </p:pic>
      <p:pic>
        <p:nvPicPr>
          <p:cNvPr id="12" name="圖片 11" descr="\documentclass{article}&#10;\usepackage{amsmath}&#10;\pagestyle{empty}&#10;\begin{document}&#10;&#10;\noindent&#10;$\eta$ = 0.5 &#10;&#10;\end{document}" title="IguanaTex Bitmap Display"/>
          <p:cNvPicPr>
            <a:picLocks noChangeAspect="1"/>
          </p:cNvPicPr>
          <p:nvPr>
            <p:custDataLst>
              <p:tags r:id="rId3"/>
            </p:custDataLst>
          </p:nvPr>
        </p:nvPicPr>
        <p:blipFill>
          <a:blip r:embed="rId10">
            <a:extLst>
              <a:ext uri="{28A0092B-C50C-407E-A947-70E740481C1C}">
                <a14:useLocalDpi xmlns:a14="http://schemas.microsoft.com/office/drawing/2010/main" val="0"/>
              </a:ext>
            </a:extLst>
          </a:blip>
          <a:stretch>
            <a:fillRect/>
          </a:stretch>
        </p:blipFill>
        <p:spPr>
          <a:xfrm>
            <a:off x="4329057" y="1910062"/>
            <a:ext cx="482742" cy="134400"/>
          </a:xfrm>
          <a:prstGeom prst="rect">
            <a:avLst/>
          </a:prstGeom>
        </p:spPr>
      </p:pic>
      <p:pic>
        <p:nvPicPr>
          <p:cNvPr id="13" name="圖片 12" descr="\documentclass{article}&#10;\usepackage{amsmath}&#10;\pagestyle{empty}&#10;\begin{document}&#10;&#10;\noindent&#10;$\eta$ = 0 &#10;&#10;\end{document}" title="IguanaTex Bitmap Display"/>
          <p:cNvPicPr>
            <a:picLocks noChangeAspect="1"/>
          </p:cNvPicPr>
          <p:nvPr>
            <p:custDataLst>
              <p:tags r:id="rId4"/>
            </p:custDataLst>
          </p:nvPr>
        </p:nvPicPr>
        <p:blipFill>
          <a:blip r:embed="rId11">
            <a:extLst>
              <a:ext uri="{28A0092B-C50C-407E-A947-70E740481C1C}">
                <a14:useLocalDpi xmlns:a14="http://schemas.microsoft.com/office/drawing/2010/main" val="0"/>
              </a:ext>
            </a:extLst>
          </a:blip>
          <a:stretch>
            <a:fillRect/>
          </a:stretch>
        </p:blipFill>
        <p:spPr>
          <a:xfrm>
            <a:off x="7489120" y="1914410"/>
            <a:ext cx="366628" cy="133486"/>
          </a:xfrm>
          <a:prstGeom prst="rect">
            <a:avLst/>
          </a:prstGeom>
        </p:spPr>
      </p:pic>
    </p:spTree>
    <p:extLst>
      <p:ext uri="{BB962C8B-B14F-4D97-AF65-F5344CB8AC3E}">
        <p14:creationId xmlns:p14="http://schemas.microsoft.com/office/powerpoint/2010/main" val="165200456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83E937-64E6-5D64-B1F2-8E046E9D095B}"/>
            </a:ext>
          </a:extLst>
        </p:cNvPr>
        <p:cNvGrpSpPr/>
        <p:nvPr/>
      </p:nvGrpSpPr>
      <p:grpSpPr>
        <a:xfrm>
          <a:off x="0" y="0"/>
          <a:ext cx="0" cy="0"/>
          <a:chOff x="0" y="0"/>
          <a:chExt cx="0" cy="0"/>
        </a:xfrm>
      </p:grpSpPr>
      <p:sp>
        <p:nvSpPr>
          <p:cNvPr id="10" name="矩形 9">
            <a:extLst>
              <a:ext uri="{FF2B5EF4-FFF2-40B4-BE49-F238E27FC236}">
                <a16:creationId xmlns:a16="http://schemas.microsoft.com/office/drawing/2014/main" id="{B6187B3F-BC79-0039-27F2-54AFD849AEE5}"/>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標題 1">
            <a:extLst>
              <a:ext uri="{FF2B5EF4-FFF2-40B4-BE49-F238E27FC236}">
                <a16:creationId xmlns:a16="http://schemas.microsoft.com/office/drawing/2014/main" id="{741428D0-0A26-CE14-A343-6287C46D866A}"/>
              </a:ext>
            </a:extLst>
          </p:cNvPr>
          <p:cNvSpPr txBox="1">
            <a:spLocks/>
          </p:cNvSpPr>
          <p:nvPr/>
        </p:nvSpPr>
        <p:spPr>
          <a:xfrm>
            <a:off x="0" y="1"/>
            <a:ext cx="195303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dirty="0">
                <a:solidFill>
                  <a:schemeClr val="bg1"/>
                </a:solidFill>
              </a:rPr>
              <a:t>Outline</a:t>
            </a:r>
            <a:endParaRPr lang="zh-TW" altLang="en-US" dirty="0">
              <a:solidFill>
                <a:schemeClr val="bg1"/>
              </a:solidFill>
            </a:endParaRPr>
          </a:p>
        </p:txBody>
      </p:sp>
      <p:grpSp>
        <p:nvGrpSpPr>
          <p:cNvPr id="2" name="群組 1">
            <a:extLst>
              <a:ext uri="{FF2B5EF4-FFF2-40B4-BE49-F238E27FC236}">
                <a16:creationId xmlns:a16="http://schemas.microsoft.com/office/drawing/2014/main" id="{480D0BE7-5E20-119C-BA74-659083523941}"/>
              </a:ext>
            </a:extLst>
          </p:cNvPr>
          <p:cNvGrpSpPr/>
          <p:nvPr/>
        </p:nvGrpSpPr>
        <p:grpSpPr>
          <a:xfrm>
            <a:off x="0" y="4902300"/>
            <a:ext cx="9144000" cy="241201"/>
            <a:chOff x="14866" y="4663715"/>
            <a:chExt cx="9129137" cy="241201"/>
          </a:xfrm>
        </p:grpSpPr>
        <p:sp>
          <p:nvSpPr>
            <p:cNvPr id="3" name="Google Shape;298;p39">
              <a:extLst>
                <a:ext uri="{FF2B5EF4-FFF2-40B4-BE49-F238E27FC236}">
                  <a16:creationId xmlns:a16="http://schemas.microsoft.com/office/drawing/2014/main" id="{EE480F48-9E6E-2209-8D8C-DEFDD6E8F9F6}"/>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5" name="Google Shape;297;p39 1">
              <a:extLst>
                <a:ext uri="{FF2B5EF4-FFF2-40B4-BE49-F238E27FC236}">
                  <a16:creationId xmlns:a16="http://schemas.microsoft.com/office/drawing/2014/main" id="{A3ABEF11-A50A-DDCA-FFD2-110A175AED67}"/>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7" name="Google Shape;297;p39 2">
              <a:extLst>
                <a:ext uri="{FF2B5EF4-FFF2-40B4-BE49-F238E27FC236}">
                  <a16:creationId xmlns:a16="http://schemas.microsoft.com/office/drawing/2014/main" id="{4B31411A-D739-0533-DE2C-D539A77B114D}"/>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8" name="矩形 7">
            <a:extLst>
              <a:ext uri="{FF2B5EF4-FFF2-40B4-BE49-F238E27FC236}">
                <a16:creationId xmlns:a16="http://schemas.microsoft.com/office/drawing/2014/main" id="{7889D33A-A6ED-5A2D-C248-50A70270EF2C}"/>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28</a:t>
            </a:fld>
            <a:endParaRPr lang="zh-TW" altLang="en-US" sz="1200" b="1" dirty="0">
              <a:ln w="0"/>
              <a:solidFill>
                <a:srgbClr val="FFFFFF"/>
              </a:solidFill>
              <a:latin typeface="Montserrat" panose="00000500000000000000" pitchFamily="2" charset="0"/>
            </a:endParaRPr>
          </a:p>
        </p:txBody>
      </p:sp>
      <p:pic>
        <p:nvPicPr>
          <p:cNvPr id="9" name="圖片 8" descr="\documentclass{article}&#10;\usepackage{amsmath}&#10;\usepackage[dvipsnames]{xcolor}&#10;\pagestyle{empty}&#10;&#10;\begin{document}&#10;&#10;\begin{itemize}&#10;  \item[\textcolor{lightgray}{\fontsize{10}{12}\selectfont $\bullet$}] \textcolor{lightgray}{\textbf{Intorduction}}&#10;  \item[\textcolor{lightgray}{\fontsize{10}{12}\selectfont $\bullet$}] \textcolor{lightgray}{BP-CNN}&#10;  \item[\textcolor{lightgray}{\fontsize{10}{12}\selectfont $\bullet$}] \textcolor{lightgray}{Improved BP-CNN}&#10;  \item[\textcolor{MidnightBlue}{\fontsize{10}{12}\selectfont $\bullet$}] \textcolor{MidnightBlue}{Reference}&#10;  \item[\textcolor{lightgray}{\fontsize{10}{12}\selectfont $\bullet$}] \textcolor{lightgray}{Appendix}&#10;&#10;\end{itemize}&#10;&#10;\end{document}&#10;" title="IguanaTex Bitmap Display"/>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45692" y="942041"/>
            <a:ext cx="2352765" cy="2247618"/>
          </a:xfrm>
          <a:prstGeom prst="rect">
            <a:avLst/>
          </a:prstGeom>
        </p:spPr>
      </p:pic>
    </p:spTree>
    <p:extLst>
      <p:ext uri="{BB962C8B-B14F-4D97-AF65-F5344CB8AC3E}">
        <p14:creationId xmlns:p14="http://schemas.microsoft.com/office/powerpoint/2010/main" val="424220999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A8F67-FE4F-2D4D-ADBB-1D306F9CD663}"/>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DD5D93ED-0F4A-C42A-D9F6-9FCEBD4C9702}"/>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E751C3E2-5248-29A2-476B-BD6A7838B08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pPr defTabSz="914377">
              <a:buClr>
                <a:srgbClr val="000000"/>
              </a:buClr>
              <a:defRPr/>
            </a:pPr>
            <a:r>
              <a:rPr lang="en-US" altLang="zh-TW" b="0" dirty="0">
                <a:solidFill>
                  <a:srgbClr val="FFFFFF"/>
                </a:solidFill>
              </a:rPr>
              <a:t>Reference</a:t>
            </a:r>
            <a:endParaRPr lang="zh-TW" altLang="en-US" b="0" dirty="0">
              <a:solidFill>
                <a:srgbClr val="FFFFFF"/>
              </a:solidFill>
            </a:endParaRPr>
          </a:p>
        </p:txBody>
      </p:sp>
      <p:grpSp>
        <p:nvGrpSpPr>
          <p:cNvPr id="8" name="群組 7">
            <a:extLst>
              <a:ext uri="{FF2B5EF4-FFF2-40B4-BE49-F238E27FC236}">
                <a16:creationId xmlns:a16="http://schemas.microsoft.com/office/drawing/2014/main" id="{D071103F-98E9-AFBE-6002-11EE05F6B0AD}"/>
              </a:ext>
            </a:extLst>
          </p:cNvPr>
          <p:cNvGrpSpPr/>
          <p:nvPr/>
        </p:nvGrpSpPr>
        <p:grpSpPr>
          <a:xfrm>
            <a:off x="0" y="4902300"/>
            <a:ext cx="9144000" cy="241201"/>
            <a:chOff x="14866" y="4663715"/>
            <a:chExt cx="9129137" cy="241201"/>
          </a:xfrm>
        </p:grpSpPr>
        <p:sp>
          <p:nvSpPr>
            <p:cNvPr id="9" name="Google Shape;298;p39">
              <a:extLst>
                <a:ext uri="{FF2B5EF4-FFF2-40B4-BE49-F238E27FC236}">
                  <a16:creationId xmlns:a16="http://schemas.microsoft.com/office/drawing/2014/main" id="{0CA9944F-EC5F-62CB-1BAE-9021A40F3A37}"/>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10" name="Google Shape;297;p39 1">
              <a:extLst>
                <a:ext uri="{FF2B5EF4-FFF2-40B4-BE49-F238E27FC236}">
                  <a16:creationId xmlns:a16="http://schemas.microsoft.com/office/drawing/2014/main" id="{AA487CCB-EB99-1108-6026-EA07DCC3B248}"/>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11" name="Google Shape;297;p39 2">
              <a:extLst>
                <a:ext uri="{FF2B5EF4-FFF2-40B4-BE49-F238E27FC236}">
                  <a16:creationId xmlns:a16="http://schemas.microsoft.com/office/drawing/2014/main" id="{3F510719-149B-2894-D211-2FB9F2C5FA01}"/>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12" name="矩形 11">
            <a:extLst>
              <a:ext uri="{FF2B5EF4-FFF2-40B4-BE49-F238E27FC236}">
                <a16:creationId xmlns:a16="http://schemas.microsoft.com/office/drawing/2014/main" id="{8279D0F4-0042-1743-7EFB-A4F9A39F2EBB}"/>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29</a:t>
            </a:fld>
            <a:endParaRPr lang="zh-TW" altLang="en-US" sz="1200" b="1" dirty="0">
              <a:ln w="0"/>
              <a:solidFill>
                <a:srgbClr val="FFFFFF"/>
              </a:solidFill>
              <a:latin typeface="Montserrat" panose="00000500000000000000" pitchFamily="2" charset="0"/>
            </a:endParaRPr>
          </a:p>
        </p:txBody>
      </p:sp>
      <p:pic>
        <p:nvPicPr>
          <p:cNvPr id="14" name="圖片 13" descr="\documentclass{article}&#10;\usepackage{amsmath}&#10;\usepackage[dvipsnames]{xcolor}&#10;\pagestyle{empty}&#10;\begin{document}&#10;\begin{itemize}&#10;  \item[{\fontsize{8}{10}\selectfont [1]}]S. S. Tehrani, B. F. Cockburn and S. Bates, &quot;On the Effects of Colored Noise on the Performance of LDPC Codes,&quot; 2006 IEEE Workshop on Signal Processing Systems Design and Implementation, Banff, AB, Canada, 2006, pp. 226-231.&#10;&#10;  \item[{\fontsize{8}{10}\selectfont [2]}]F. Liang, C. Shen and F. Wu, &quot;An Iterative BP-CNN Architecture for Channel Decoding,&quot; in IEEE Journal of Selected Topics in Signal Processing, vol. 12, no. 1, pp. 144-159, Feb. 2018.&#10;&#10;  \item[{\fontsize{8}{10}\selectfont [3]}] Y. Li, B. Zhang, B. Tan, J. Wu and D. Hu, &quot;A Neural Network-Based Compressive LDPC Decoder Design Over Correlated Noise Channel,&quot; in IEEE Transactions on Cognitive Communications and Networking, vol. 10, no. 4, pp. 1317-1326, Aug. 2024.&#10;\end{itemize}&#10;\end{document}18" title="IguanaTex Bitmap Display"/>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77799" y="801537"/>
            <a:ext cx="6735238" cy="2935466"/>
          </a:xfrm>
          <a:prstGeom prst="rect">
            <a:avLst/>
          </a:prstGeom>
        </p:spPr>
      </p:pic>
    </p:spTree>
    <p:extLst>
      <p:ext uri="{BB962C8B-B14F-4D97-AF65-F5344CB8AC3E}">
        <p14:creationId xmlns:p14="http://schemas.microsoft.com/office/powerpoint/2010/main" val="36882716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B1EA7784-3152-97D5-A237-5DAFEBD7944E}"/>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標題 1">
            <a:extLst>
              <a:ext uri="{FF2B5EF4-FFF2-40B4-BE49-F238E27FC236}">
                <a16:creationId xmlns:a16="http://schemas.microsoft.com/office/drawing/2014/main" id="{0210D6D0-CD91-B189-9098-4FEE55069AC3}"/>
              </a:ext>
            </a:extLst>
          </p:cNvPr>
          <p:cNvSpPr txBox="1">
            <a:spLocks/>
          </p:cNvSpPr>
          <p:nvPr/>
        </p:nvSpPr>
        <p:spPr>
          <a:xfrm>
            <a:off x="2" y="1"/>
            <a:ext cx="369707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a:solidFill>
                  <a:schemeClr val="bg1"/>
                </a:solidFill>
              </a:rPr>
              <a:t>Introduction</a:t>
            </a:r>
            <a:endParaRPr lang="zh-TW" altLang="en-US" b="0" dirty="0">
              <a:solidFill>
                <a:schemeClr val="bg1"/>
              </a:solidFill>
            </a:endParaRPr>
          </a:p>
        </p:txBody>
      </p:sp>
      <p:pic>
        <p:nvPicPr>
          <p:cNvPr id="9" name="圖片 8" descr="\documentclass{article}&#10;\usepackage{amsmath}&#10;&#10;\usepackage[dvipsnames]{xcolor}&#10;\pagestyle{empty}&#10;\begin{document}&#10;\begin{itemize}&#10;  \item[\color{CadetBlue}{\fontsize{8}{10}\selectfont $\bullet$}]A well-designed channel code may still perform poorly if the receiver is not equipped to handle noise correlation. Notably, the BP decoding method is specifically designed for independently and identically distributed (i.i.d.) noise.&#10;&#10;&#10;  \item[\color{CadetBlue}{\fontsize{8}{10}\selectfont $\bullet$}] Due to the imperfect&#10;signal processing and non ideal device circuits, the correlated noise might exist in practical systems, which and will induce the correlation among the coded symbols to further degrade the reliability performance.&#10;&#10;  \item[\color{CadetBlue}{\fontsize{8}{10}\selectfont $\bullet$}]The most straightforward method&#10;to address this issue is whitening, i.e. to transform colored noise to white noise. However, this method needs matrix multiplication, which is of high complexity for long-length codes.\end{itemize}&#10;\end{document}&#10;&#10;&#10;&#10;&#10;&#10;&#10;&#10;&#10;" title="IguanaTex Bitmap Display"/>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185066" y="865677"/>
            <a:ext cx="8472376" cy="3742376"/>
          </a:xfrm>
          <a:prstGeom prst="rect">
            <a:avLst/>
          </a:prstGeom>
        </p:spPr>
      </p:pic>
      <p:grpSp>
        <p:nvGrpSpPr>
          <p:cNvPr id="12" name="群組 11">
            <a:extLst>
              <a:ext uri="{FF2B5EF4-FFF2-40B4-BE49-F238E27FC236}">
                <a16:creationId xmlns:a16="http://schemas.microsoft.com/office/drawing/2014/main" id="{6085C8B5-91DA-B09E-8B5D-3AA3E41F450E}"/>
              </a:ext>
            </a:extLst>
          </p:cNvPr>
          <p:cNvGrpSpPr/>
          <p:nvPr/>
        </p:nvGrpSpPr>
        <p:grpSpPr>
          <a:xfrm>
            <a:off x="0" y="4902300"/>
            <a:ext cx="9144000" cy="241201"/>
            <a:chOff x="14866" y="4663715"/>
            <a:chExt cx="9129137" cy="241201"/>
          </a:xfrm>
        </p:grpSpPr>
        <p:sp>
          <p:nvSpPr>
            <p:cNvPr id="13" name="Google Shape;298;p39">
              <a:extLst>
                <a:ext uri="{FF2B5EF4-FFF2-40B4-BE49-F238E27FC236}">
                  <a16:creationId xmlns:a16="http://schemas.microsoft.com/office/drawing/2014/main" id="{807233D8-3418-4A75-F3B0-C0BF7364ECA7}"/>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14" name="Google Shape;297;p39 1">
              <a:extLst>
                <a:ext uri="{FF2B5EF4-FFF2-40B4-BE49-F238E27FC236}">
                  <a16:creationId xmlns:a16="http://schemas.microsoft.com/office/drawing/2014/main" id="{67E6EFE2-5460-4988-1A45-A2735F756A34}"/>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a:r>
                <a:rPr lang="en-US" sz="1200" b="1" dirty="0">
                  <a:solidFill>
                    <a:schemeClr val="bg1"/>
                  </a:solidFill>
                  <a:latin typeface="Montserrat" panose="00000500000000000000" pitchFamily="2" charset="0"/>
                </a:rPr>
                <a:t>TNT_LAB , NYCU</a:t>
              </a:r>
              <a:endParaRPr sz="1200" b="1" dirty="0">
                <a:solidFill>
                  <a:schemeClr val="bg1"/>
                </a:solidFill>
                <a:latin typeface="Montserrat" panose="00000500000000000000" pitchFamily="2" charset="0"/>
              </a:endParaRPr>
            </a:p>
          </p:txBody>
        </p:sp>
        <p:sp>
          <p:nvSpPr>
            <p:cNvPr id="15" name="Google Shape;297;p39 2">
              <a:extLst>
                <a:ext uri="{FF2B5EF4-FFF2-40B4-BE49-F238E27FC236}">
                  <a16:creationId xmlns:a16="http://schemas.microsoft.com/office/drawing/2014/main" id="{10229D7D-B104-B7CF-F77C-060CCF255B2A}"/>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a:r>
                <a:rPr lang="en-US" sz="1200" b="1" dirty="0">
                  <a:solidFill>
                    <a:schemeClr val="bg1"/>
                  </a:solidFill>
                  <a:latin typeface="Montserrat" panose="00000500000000000000" pitchFamily="2" charset="0"/>
                </a:rPr>
                <a:t>GiGi,</a:t>
              </a:r>
              <a:r>
                <a:rPr lang="zh-TW" altLang="en-US" sz="1200" b="1" dirty="0">
                  <a:solidFill>
                    <a:schemeClr val="bg1"/>
                  </a:solidFill>
                  <a:latin typeface="Montserrat" panose="00000500000000000000" pitchFamily="2" charset="0"/>
                </a:rPr>
                <a:t> </a:t>
              </a:r>
              <a:r>
                <a:rPr lang="en-US" sz="1200" b="1" dirty="0">
                  <a:solidFill>
                    <a:schemeClr val="bg1"/>
                  </a:solidFill>
                  <a:latin typeface="Montserrat" panose="00000500000000000000" pitchFamily="2" charset="0"/>
                </a:rPr>
                <a:t>Chou</a:t>
              </a:r>
              <a:endParaRPr sz="1200" b="1" dirty="0">
                <a:solidFill>
                  <a:schemeClr val="bg1"/>
                </a:solidFill>
                <a:latin typeface="Montserrat" panose="00000500000000000000" pitchFamily="2" charset="0"/>
              </a:endParaRPr>
            </a:p>
          </p:txBody>
        </p:sp>
      </p:grpSp>
      <p:sp>
        <p:nvSpPr>
          <p:cNvPr id="16" name="矩形 15">
            <a:extLst>
              <a:ext uri="{FF2B5EF4-FFF2-40B4-BE49-F238E27FC236}">
                <a16:creationId xmlns:a16="http://schemas.microsoft.com/office/drawing/2014/main" id="{702B7997-9A80-CA39-140C-A9A4502D1F1B}"/>
              </a:ext>
            </a:extLst>
          </p:cNvPr>
          <p:cNvSpPr/>
          <p:nvPr/>
        </p:nvSpPr>
        <p:spPr>
          <a:xfrm>
            <a:off x="8832918" y="4901029"/>
            <a:ext cx="307943" cy="276999"/>
          </a:xfrm>
          <a:prstGeom prst="rect">
            <a:avLst/>
          </a:prstGeom>
          <a:noFill/>
        </p:spPr>
        <p:txBody>
          <a:bodyPr wrap="square" lIns="91440" tIns="45720" rIns="91440" bIns="45720">
            <a:spAutoFit/>
          </a:bodyPr>
          <a:lstStyle/>
          <a:p>
            <a:pPr algn="ctr"/>
            <a:fld id="{12DD9558-D1B7-46F2-B8B6-F27BD7582501}" type="slidenum">
              <a:rPr lang="en-US" altLang="zh-TW" sz="1200" b="1">
                <a:ln w="0"/>
                <a:solidFill>
                  <a:schemeClr val="bg1"/>
                </a:solidFill>
                <a:latin typeface="Montserrat" panose="00000500000000000000" pitchFamily="2" charset="0"/>
              </a:rPr>
              <a:t>3</a:t>
            </a:fld>
            <a:endParaRPr lang="zh-TW" altLang="en-US" sz="1200" b="1" dirty="0">
              <a:ln w="0"/>
              <a:solidFill>
                <a:schemeClr val="bg1"/>
              </a:solidFill>
              <a:latin typeface="Montserrat" panose="00000500000000000000" pitchFamily="2" charset="0"/>
            </a:endParaRPr>
          </a:p>
        </p:txBody>
      </p:sp>
    </p:spTree>
    <p:extLst>
      <p:ext uri="{BB962C8B-B14F-4D97-AF65-F5344CB8AC3E}">
        <p14:creationId xmlns:p14="http://schemas.microsoft.com/office/powerpoint/2010/main" val="85251409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83E937-64E6-5D64-B1F2-8E046E9D095B}"/>
            </a:ext>
          </a:extLst>
        </p:cNvPr>
        <p:cNvGrpSpPr/>
        <p:nvPr/>
      </p:nvGrpSpPr>
      <p:grpSpPr>
        <a:xfrm>
          <a:off x="0" y="0"/>
          <a:ext cx="0" cy="0"/>
          <a:chOff x="0" y="0"/>
          <a:chExt cx="0" cy="0"/>
        </a:xfrm>
      </p:grpSpPr>
      <p:sp>
        <p:nvSpPr>
          <p:cNvPr id="10" name="矩形 9">
            <a:extLst>
              <a:ext uri="{FF2B5EF4-FFF2-40B4-BE49-F238E27FC236}">
                <a16:creationId xmlns:a16="http://schemas.microsoft.com/office/drawing/2014/main" id="{B6187B3F-BC79-0039-27F2-54AFD849AEE5}"/>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標題 1">
            <a:extLst>
              <a:ext uri="{FF2B5EF4-FFF2-40B4-BE49-F238E27FC236}">
                <a16:creationId xmlns:a16="http://schemas.microsoft.com/office/drawing/2014/main" id="{741428D0-0A26-CE14-A343-6287C46D866A}"/>
              </a:ext>
            </a:extLst>
          </p:cNvPr>
          <p:cNvSpPr txBox="1">
            <a:spLocks/>
          </p:cNvSpPr>
          <p:nvPr/>
        </p:nvSpPr>
        <p:spPr>
          <a:xfrm>
            <a:off x="0" y="1"/>
            <a:ext cx="195303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dirty="0">
                <a:solidFill>
                  <a:schemeClr val="bg1"/>
                </a:solidFill>
              </a:rPr>
              <a:t>Outline</a:t>
            </a:r>
            <a:endParaRPr lang="zh-TW" altLang="en-US" dirty="0">
              <a:solidFill>
                <a:schemeClr val="bg1"/>
              </a:solidFill>
            </a:endParaRPr>
          </a:p>
        </p:txBody>
      </p:sp>
      <p:grpSp>
        <p:nvGrpSpPr>
          <p:cNvPr id="2" name="群組 1">
            <a:extLst>
              <a:ext uri="{FF2B5EF4-FFF2-40B4-BE49-F238E27FC236}">
                <a16:creationId xmlns:a16="http://schemas.microsoft.com/office/drawing/2014/main" id="{480D0BE7-5E20-119C-BA74-659083523941}"/>
              </a:ext>
            </a:extLst>
          </p:cNvPr>
          <p:cNvGrpSpPr/>
          <p:nvPr/>
        </p:nvGrpSpPr>
        <p:grpSpPr>
          <a:xfrm>
            <a:off x="0" y="4902300"/>
            <a:ext cx="9144000" cy="241201"/>
            <a:chOff x="14866" y="4663715"/>
            <a:chExt cx="9129137" cy="241201"/>
          </a:xfrm>
        </p:grpSpPr>
        <p:sp>
          <p:nvSpPr>
            <p:cNvPr id="3" name="Google Shape;298;p39">
              <a:extLst>
                <a:ext uri="{FF2B5EF4-FFF2-40B4-BE49-F238E27FC236}">
                  <a16:creationId xmlns:a16="http://schemas.microsoft.com/office/drawing/2014/main" id="{EE480F48-9E6E-2209-8D8C-DEFDD6E8F9F6}"/>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5" name="Google Shape;297;p39 1">
              <a:extLst>
                <a:ext uri="{FF2B5EF4-FFF2-40B4-BE49-F238E27FC236}">
                  <a16:creationId xmlns:a16="http://schemas.microsoft.com/office/drawing/2014/main" id="{A3ABEF11-A50A-DDCA-FFD2-110A175AED67}"/>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7" name="Google Shape;297;p39 2">
              <a:extLst>
                <a:ext uri="{FF2B5EF4-FFF2-40B4-BE49-F238E27FC236}">
                  <a16:creationId xmlns:a16="http://schemas.microsoft.com/office/drawing/2014/main" id="{4B31411A-D739-0533-DE2C-D539A77B114D}"/>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8" name="矩形 7">
            <a:extLst>
              <a:ext uri="{FF2B5EF4-FFF2-40B4-BE49-F238E27FC236}">
                <a16:creationId xmlns:a16="http://schemas.microsoft.com/office/drawing/2014/main" id="{7889D33A-A6ED-5A2D-C248-50A70270EF2C}"/>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30</a:t>
            </a:fld>
            <a:endParaRPr lang="zh-TW" altLang="en-US" sz="1200" b="1" dirty="0">
              <a:ln w="0"/>
              <a:solidFill>
                <a:srgbClr val="FFFFFF"/>
              </a:solidFill>
              <a:latin typeface="Montserrat" panose="00000500000000000000" pitchFamily="2" charset="0"/>
            </a:endParaRPr>
          </a:p>
        </p:txBody>
      </p:sp>
      <p:pic>
        <p:nvPicPr>
          <p:cNvPr id="6" name="圖片 5" descr="\documentclass{article}&#10;\usepackage{amsmath}&#10;\usepackage[dvipsnames]{xcolor}&#10;\pagestyle{empty}&#10;&#10;\begin{document}&#10;&#10;\begin{itemize}&#10;  \item[\textcolor{lightgray}{\fontsize{10}{12}\selectfont $\bullet$}] \textcolor{lightgray}{\textbf{Intorduction}}&#10;  \item[\textcolor{lightgray}{\fontsize{10}{12}\selectfont $\bullet$}] \textcolor{lightgray}{BP-CNN}&#10;  \item[\textcolor{lightgray}{\fontsize{10}{12}\selectfont $\bullet$}] \textcolor{lightgray}{Improved BP-CNN}&#10;  \item[\textcolor{lightgray}{\fontsize{10}{12}\selectfont $\bullet$}] \textcolor{lightgray}{Reference}&#10;  \item[\textcolor{MidnightBlue}{\fontsize{10}{12}\selectfont $\bullet$}] \textcolor{MidnightBlue}{Appendix}&#10;&#10;\end{itemize}&#10;&#10;\end{document}&#10;" title="IguanaTex Bitmap Display"/>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45692" y="942041"/>
            <a:ext cx="2352765" cy="2247618"/>
          </a:xfrm>
          <a:prstGeom prst="rect">
            <a:avLst/>
          </a:prstGeom>
        </p:spPr>
      </p:pic>
    </p:spTree>
    <p:extLst>
      <p:ext uri="{BB962C8B-B14F-4D97-AF65-F5344CB8AC3E}">
        <p14:creationId xmlns:p14="http://schemas.microsoft.com/office/powerpoint/2010/main" val="246488329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075398-F42C-C62D-8469-25203067C5C9}"/>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088D71AF-426C-5ACE-1D34-5088DEFA294D}"/>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1346F02F-4C10-6F52-F9E6-3B3037EE8341}"/>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rgbClr val="FFFFFF"/>
                </a:solidFill>
              </a:rPr>
              <a:t>Appendix</a:t>
            </a:r>
            <a:r>
              <a:rPr lang="en-US" altLang="zh-TW" b="0" dirty="0" smtClean="0">
                <a:solidFill>
                  <a:schemeClr val="bg1"/>
                </a:solidFill>
              </a:rPr>
              <a:t> </a:t>
            </a:r>
            <a:r>
              <a:rPr lang="en-US" altLang="zh-TW" b="0" dirty="0">
                <a:solidFill>
                  <a:schemeClr val="bg1"/>
                </a:solidFill>
              </a:rPr>
              <a:t>- Belief Propagation Algorithm  </a:t>
            </a:r>
            <a:endParaRPr lang="zh-TW" altLang="en-US" b="0" dirty="0">
              <a:solidFill>
                <a:schemeClr val="bg1"/>
              </a:solidFill>
            </a:endParaRPr>
          </a:p>
        </p:txBody>
      </p:sp>
      <p:grpSp>
        <p:nvGrpSpPr>
          <p:cNvPr id="19" name="群組 18">
            <a:extLst>
              <a:ext uri="{FF2B5EF4-FFF2-40B4-BE49-F238E27FC236}">
                <a16:creationId xmlns:a16="http://schemas.microsoft.com/office/drawing/2014/main" id="{CF411069-ED43-D613-4EB9-15E972034758}"/>
              </a:ext>
            </a:extLst>
          </p:cNvPr>
          <p:cNvGrpSpPr/>
          <p:nvPr/>
        </p:nvGrpSpPr>
        <p:grpSpPr>
          <a:xfrm>
            <a:off x="0" y="4902300"/>
            <a:ext cx="9144000" cy="241201"/>
            <a:chOff x="14866" y="4663715"/>
            <a:chExt cx="9129137" cy="241201"/>
          </a:xfrm>
        </p:grpSpPr>
        <p:sp>
          <p:nvSpPr>
            <p:cNvPr id="20" name="Google Shape;298;p39">
              <a:extLst>
                <a:ext uri="{FF2B5EF4-FFF2-40B4-BE49-F238E27FC236}">
                  <a16:creationId xmlns:a16="http://schemas.microsoft.com/office/drawing/2014/main" id="{1B77AF00-F273-A140-A91B-B37A0A006E54}"/>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21" name="Google Shape;297;p39 1">
              <a:extLst>
                <a:ext uri="{FF2B5EF4-FFF2-40B4-BE49-F238E27FC236}">
                  <a16:creationId xmlns:a16="http://schemas.microsoft.com/office/drawing/2014/main" id="{36693A64-730B-B924-28BF-84AAC597BA1D}"/>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a:r>
                <a:rPr lang="en-US" sz="1200" b="1" dirty="0">
                  <a:solidFill>
                    <a:schemeClr val="bg1"/>
                  </a:solidFill>
                  <a:latin typeface="Montserrat" panose="00000500000000000000" pitchFamily="2" charset="0"/>
                </a:rPr>
                <a:t>TNT_LAB , NYCU</a:t>
              </a:r>
              <a:endParaRPr sz="1200" b="1" dirty="0">
                <a:solidFill>
                  <a:schemeClr val="bg1"/>
                </a:solidFill>
                <a:latin typeface="Montserrat" panose="00000500000000000000" pitchFamily="2" charset="0"/>
              </a:endParaRPr>
            </a:p>
          </p:txBody>
        </p:sp>
        <p:sp>
          <p:nvSpPr>
            <p:cNvPr id="22" name="Google Shape;297;p39 2">
              <a:extLst>
                <a:ext uri="{FF2B5EF4-FFF2-40B4-BE49-F238E27FC236}">
                  <a16:creationId xmlns:a16="http://schemas.microsoft.com/office/drawing/2014/main" id="{52C0AC7C-7A3E-6A4B-510E-7C6BE0A64894}"/>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a:r>
                <a:rPr lang="en-US" sz="1200" b="1" dirty="0">
                  <a:solidFill>
                    <a:schemeClr val="bg1"/>
                  </a:solidFill>
                  <a:latin typeface="Montserrat" panose="00000500000000000000" pitchFamily="2" charset="0"/>
                </a:rPr>
                <a:t>GiGi, Chou</a:t>
              </a:r>
              <a:endParaRPr sz="1200" b="1" dirty="0">
                <a:solidFill>
                  <a:schemeClr val="bg1"/>
                </a:solidFill>
                <a:latin typeface="Montserrat" panose="00000500000000000000" pitchFamily="2" charset="0"/>
              </a:endParaRPr>
            </a:p>
          </p:txBody>
        </p:sp>
      </p:grpSp>
      <p:sp>
        <p:nvSpPr>
          <p:cNvPr id="23" name="矩形 22">
            <a:extLst>
              <a:ext uri="{FF2B5EF4-FFF2-40B4-BE49-F238E27FC236}">
                <a16:creationId xmlns:a16="http://schemas.microsoft.com/office/drawing/2014/main" id="{EAFBC56F-DB1B-CBA5-4BB2-775A404F5C56}"/>
              </a:ext>
            </a:extLst>
          </p:cNvPr>
          <p:cNvSpPr/>
          <p:nvPr/>
        </p:nvSpPr>
        <p:spPr>
          <a:xfrm>
            <a:off x="8720667" y="4902299"/>
            <a:ext cx="420192" cy="276999"/>
          </a:xfrm>
          <a:prstGeom prst="rect">
            <a:avLst/>
          </a:prstGeom>
          <a:noFill/>
        </p:spPr>
        <p:txBody>
          <a:bodyPr wrap="square" lIns="91440" tIns="45720" rIns="91440" bIns="45720">
            <a:spAutoFit/>
          </a:bodyPr>
          <a:lstStyle/>
          <a:p>
            <a:pPr algn="ctr"/>
            <a:fld id="{12DD9558-D1B7-46F2-B8B6-F27BD7582501}" type="slidenum">
              <a:rPr lang="en-US" altLang="zh-TW" sz="1200" b="1">
                <a:ln w="0"/>
                <a:solidFill>
                  <a:schemeClr val="bg1"/>
                </a:solidFill>
                <a:latin typeface="Montserrat" panose="00000500000000000000" pitchFamily="2" charset="0"/>
              </a:rPr>
              <a:t>31</a:t>
            </a:fld>
            <a:endParaRPr lang="zh-TW" altLang="en-US" sz="1200" b="1" dirty="0">
              <a:ln w="0"/>
              <a:solidFill>
                <a:schemeClr val="bg1"/>
              </a:solidFill>
              <a:latin typeface="Montserrat" panose="00000500000000000000" pitchFamily="2" charset="0"/>
            </a:endParaRPr>
          </a:p>
        </p:txBody>
      </p:sp>
      <p:grpSp>
        <p:nvGrpSpPr>
          <p:cNvPr id="207" name="群組 206">
            <a:extLst>
              <a:ext uri="{FF2B5EF4-FFF2-40B4-BE49-F238E27FC236}">
                <a16:creationId xmlns:a16="http://schemas.microsoft.com/office/drawing/2014/main" id="{19B25EAC-01F2-C746-57E4-FBCCE3912053}"/>
              </a:ext>
            </a:extLst>
          </p:cNvPr>
          <p:cNvGrpSpPr/>
          <p:nvPr/>
        </p:nvGrpSpPr>
        <p:grpSpPr>
          <a:xfrm>
            <a:off x="367385" y="680302"/>
            <a:ext cx="6559689" cy="1920267"/>
            <a:chOff x="367384" y="680302"/>
            <a:chExt cx="6559689" cy="1920266"/>
          </a:xfrm>
        </p:grpSpPr>
        <p:grpSp>
          <p:nvGrpSpPr>
            <p:cNvPr id="206" name="群組 205">
              <a:extLst>
                <a:ext uri="{FF2B5EF4-FFF2-40B4-BE49-F238E27FC236}">
                  <a16:creationId xmlns:a16="http://schemas.microsoft.com/office/drawing/2014/main" id="{1ECB2D94-79AA-DD50-DEAF-81B49E30B909}"/>
                </a:ext>
              </a:extLst>
            </p:cNvPr>
            <p:cNvGrpSpPr/>
            <p:nvPr>
              <p:custDataLst>
                <p:tags r:id="rId4"/>
              </p:custDataLst>
            </p:nvPr>
          </p:nvGrpSpPr>
          <p:grpSpPr>
            <a:xfrm>
              <a:off x="4326134" y="680302"/>
              <a:ext cx="2600939" cy="1920266"/>
              <a:chOff x="4326134" y="680302"/>
              <a:chExt cx="2600939" cy="1920266"/>
            </a:xfrm>
          </p:grpSpPr>
          <p:pic>
            <p:nvPicPr>
              <p:cNvPr id="9" name="圖片 8" descr="一張含有 黑色, 黑暗 的圖片&#10;&#10;自動產生的描述">
                <a:extLst>
                  <a:ext uri="{FF2B5EF4-FFF2-40B4-BE49-F238E27FC236}">
                    <a16:creationId xmlns:a16="http://schemas.microsoft.com/office/drawing/2014/main" id="{17CA4DA8-A4ED-D042-F75D-C4CA30895CC0}"/>
                  </a:ext>
                </a:extLst>
              </p:cNvPr>
              <p:cNvPicPr>
                <a:picLocks noChangeAspect="1"/>
              </p:cNvPicPr>
              <p:nvPr/>
            </p:nvPicPr>
            <p:blipFill>
              <a:blip r:embed="rId24"/>
              <a:stretch>
                <a:fillRect/>
              </a:stretch>
            </p:blipFill>
            <p:spPr>
              <a:xfrm>
                <a:off x="4326134" y="859062"/>
                <a:ext cx="2426923" cy="1352068"/>
              </a:xfrm>
              <a:prstGeom prst="rect">
                <a:avLst/>
              </a:prstGeom>
            </p:spPr>
          </p:pic>
          <p:pic>
            <p:nvPicPr>
              <p:cNvPr id="104" name="圖片 103" descr="\documentclass{article}&#10;\usepackage{xcolor}&#10;\usepackage{amsmath}&#10;\pagestyle{empty}&#10;\begin{document}&#10;\textcolor{brown}{\textbf{Variable Node (VN)}}&#10;&#10;&#10;\end{document}" title="IguanaTex Picture Display">
                <a:extLst>
                  <a:ext uri="{FF2B5EF4-FFF2-40B4-BE49-F238E27FC236}">
                    <a16:creationId xmlns:a16="http://schemas.microsoft.com/office/drawing/2014/main" id="{7A027324-4E9A-E81C-96A2-C1A2F718FB9F}"/>
                  </a:ext>
                </a:extLst>
              </p:cNvPr>
              <p:cNvPicPr>
                <a:picLocks noChangeAspect="1"/>
              </p:cNvPicPr>
              <p:nvPr>
                <p:custDataLst>
                  <p:tags r:id="rId16"/>
                </p:custDataLst>
              </p:nvPr>
            </p:nvPicPr>
            <p:blipFill>
              <a:blip r:embed="rId25"/>
              <a:stretch>
                <a:fillRect/>
              </a:stretch>
            </p:blipFill>
            <p:spPr>
              <a:xfrm>
                <a:off x="4982439" y="2463376"/>
                <a:ext cx="1348303" cy="137192"/>
              </a:xfrm>
              <a:prstGeom prst="rect">
                <a:avLst/>
              </a:prstGeom>
            </p:spPr>
          </p:pic>
          <p:pic>
            <p:nvPicPr>
              <p:cNvPr id="108" name="圖片 107" descr="\documentclass{article}&#10;\usepackage{xcolor}&#10;\usepackage{amsmath}&#10;\pagestyle{empty}&#10;\begin{document}&#10;\textcolor{teal}{\textbf{Check Node (CN)}}&#10; &#10;&#10;&#10;\end{document}" title="IguanaTex Picture Display">
                <a:extLst>
                  <a:ext uri="{FF2B5EF4-FFF2-40B4-BE49-F238E27FC236}">
                    <a16:creationId xmlns:a16="http://schemas.microsoft.com/office/drawing/2014/main" id="{E540714E-18F3-E724-257F-1C8513617B2F}"/>
                  </a:ext>
                </a:extLst>
              </p:cNvPr>
              <p:cNvPicPr>
                <a:picLocks noChangeAspect="1"/>
              </p:cNvPicPr>
              <p:nvPr>
                <p:custDataLst>
                  <p:tags r:id="rId17"/>
                </p:custDataLst>
              </p:nvPr>
            </p:nvPicPr>
            <p:blipFill>
              <a:blip r:embed="rId26"/>
              <a:stretch>
                <a:fillRect/>
              </a:stretch>
            </p:blipFill>
            <p:spPr>
              <a:xfrm>
                <a:off x="4982440" y="680302"/>
                <a:ext cx="1188866" cy="136547"/>
              </a:xfrm>
              <a:prstGeom prst="rect">
                <a:avLst/>
              </a:prstGeom>
            </p:spPr>
          </p:pic>
          <p:pic>
            <p:nvPicPr>
              <p:cNvPr id="122" name="圖片 121" descr="\documentclass{article}&#10;\usepackage{amsmath}&#10;\pagestyle{empty}&#10;\begin{document}&#10;&#10;$L_{v_i}$&#10;&#10;&#10;\end{document}" title="IguanaTex Picture Display">
                <a:extLst>
                  <a:ext uri="{FF2B5EF4-FFF2-40B4-BE49-F238E27FC236}">
                    <a16:creationId xmlns:a16="http://schemas.microsoft.com/office/drawing/2014/main" id="{FABA6E2B-059E-E433-797D-04ACB2CDE97B}"/>
                  </a:ext>
                </a:extLst>
              </p:cNvPr>
              <p:cNvPicPr>
                <a:picLocks noChangeAspect="1"/>
              </p:cNvPicPr>
              <p:nvPr>
                <p:custDataLst>
                  <p:tags r:id="rId18"/>
                </p:custDataLst>
              </p:nvPr>
            </p:nvPicPr>
            <p:blipFill>
              <a:blip r:embed="rId27"/>
              <a:stretch>
                <a:fillRect/>
              </a:stretch>
            </p:blipFill>
            <p:spPr>
              <a:xfrm>
                <a:off x="4377448" y="2199541"/>
                <a:ext cx="226639" cy="171537"/>
              </a:xfrm>
              <a:prstGeom prst="rect">
                <a:avLst/>
              </a:prstGeom>
            </p:spPr>
          </p:pic>
          <p:pic>
            <p:nvPicPr>
              <p:cNvPr id="205" name="圖片 204" descr="\documentclass{article}&#10;\usepackage{amsmath}&#10;\pagestyle{empty}&#10;\begin{document}&#10;&#10;$L_{v_{(i+1)}}$&#10;&#10;&#10;\end{document}" title="IguanaTex Bitmap Display">
                <a:extLst>
                  <a:ext uri="{FF2B5EF4-FFF2-40B4-BE49-F238E27FC236}">
                    <a16:creationId xmlns:a16="http://schemas.microsoft.com/office/drawing/2014/main" id="{54809428-9C37-5138-9C73-F30C624151E7}"/>
                  </a:ext>
                </a:extLst>
              </p:cNvPr>
              <p:cNvPicPr>
                <a:picLocks noChangeAspect="1"/>
              </p:cNvPicPr>
              <p:nvPr>
                <p:custDataLst>
                  <p:tags r:id="rId19"/>
                </p:custDataLst>
              </p:nvPr>
            </p:nvPicPr>
            <p:blipFill>
              <a:blip r:embed="rId28"/>
              <a:stretch>
                <a:fillRect/>
              </a:stretch>
            </p:blipFill>
            <p:spPr>
              <a:xfrm>
                <a:off x="4838945" y="2216354"/>
                <a:ext cx="471625" cy="200311"/>
              </a:xfrm>
              <a:prstGeom prst="rect">
                <a:avLst/>
              </a:prstGeom>
            </p:spPr>
          </p:pic>
          <p:pic>
            <p:nvPicPr>
              <p:cNvPr id="195" name="圖片 194" descr="\documentclass{article}&#10;\usepackage{amsmath}&#10;\pagestyle{empty}&#10;\begin{document}&#10;&#10;$L_{v_{(i+2)}}$&#10;&#10;&#10;\end{document}" title="IguanaTex Bitmap Display">
                <a:extLst>
                  <a:ext uri="{FF2B5EF4-FFF2-40B4-BE49-F238E27FC236}">
                    <a16:creationId xmlns:a16="http://schemas.microsoft.com/office/drawing/2014/main" id="{76A87AB0-7C7F-2250-088E-D6EE84955026}"/>
                  </a:ext>
                </a:extLst>
              </p:cNvPr>
              <p:cNvPicPr>
                <a:picLocks noChangeAspect="1"/>
              </p:cNvPicPr>
              <p:nvPr>
                <p:custDataLst>
                  <p:tags r:id="rId20"/>
                </p:custDataLst>
              </p:nvPr>
            </p:nvPicPr>
            <p:blipFill>
              <a:blip r:embed="rId29"/>
              <a:stretch>
                <a:fillRect/>
              </a:stretch>
            </p:blipFill>
            <p:spPr>
              <a:xfrm>
                <a:off x="5393942" y="2218488"/>
                <a:ext cx="471625" cy="200311"/>
              </a:xfrm>
              <a:prstGeom prst="rect">
                <a:avLst/>
              </a:prstGeom>
            </p:spPr>
          </p:pic>
          <p:pic>
            <p:nvPicPr>
              <p:cNvPr id="190" name="圖片 189" descr="\documentclass{article}&#10;\usepackage{amsmath}&#10;\pagestyle{empty}&#10;\begin{document}&#10;&#10;$L_{v_{(i+3)}}$&#10;&#10;&#10;\end{document}" title="IguanaTex Bitmap Display">
                <a:extLst>
                  <a:ext uri="{FF2B5EF4-FFF2-40B4-BE49-F238E27FC236}">
                    <a16:creationId xmlns:a16="http://schemas.microsoft.com/office/drawing/2014/main" id="{ED2247C4-A8D7-64D8-1543-EA7BACFDD716}"/>
                  </a:ext>
                </a:extLst>
              </p:cNvPr>
              <p:cNvPicPr>
                <a:picLocks noChangeAspect="1"/>
              </p:cNvPicPr>
              <p:nvPr>
                <p:custDataLst>
                  <p:tags r:id="rId21"/>
                </p:custDataLst>
              </p:nvPr>
            </p:nvPicPr>
            <p:blipFill>
              <a:blip r:embed="rId30"/>
              <a:stretch>
                <a:fillRect/>
              </a:stretch>
            </p:blipFill>
            <p:spPr>
              <a:xfrm>
                <a:off x="5924155" y="2213217"/>
                <a:ext cx="471625" cy="200311"/>
              </a:xfrm>
              <a:prstGeom prst="rect">
                <a:avLst/>
              </a:prstGeom>
            </p:spPr>
          </p:pic>
          <p:pic>
            <p:nvPicPr>
              <p:cNvPr id="200" name="圖片 199" descr="\documentclass{article}&#10;\usepackage{amsmath}&#10;\pagestyle{empty}&#10;\begin{document}&#10;&#10;$L_{v_{(i+4)}}$&#10;&#10;&#10;\end{document}" title="IguanaTex Bitmap Display">
                <a:extLst>
                  <a:ext uri="{FF2B5EF4-FFF2-40B4-BE49-F238E27FC236}">
                    <a16:creationId xmlns:a16="http://schemas.microsoft.com/office/drawing/2014/main" id="{92A916F3-5879-0242-0F76-DB0AA5626094}"/>
                  </a:ext>
                </a:extLst>
              </p:cNvPr>
              <p:cNvPicPr>
                <a:picLocks noChangeAspect="1"/>
              </p:cNvPicPr>
              <p:nvPr>
                <p:custDataLst>
                  <p:tags r:id="rId22"/>
                </p:custDataLst>
              </p:nvPr>
            </p:nvPicPr>
            <p:blipFill>
              <a:blip r:embed="rId31"/>
              <a:stretch>
                <a:fillRect/>
              </a:stretch>
            </p:blipFill>
            <p:spPr>
              <a:xfrm>
                <a:off x="6455448" y="2216354"/>
                <a:ext cx="471625" cy="200311"/>
              </a:xfrm>
              <a:prstGeom prst="rect">
                <a:avLst/>
              </a:prstGeom>
            </p:spPr>
          </p:pic>
        </p:grpSp>
        <p:cxnSp>
          <p:nvCxnSpPr>
            <p:cNvPr id="65" name="直線單箭頭接點 64">
              <a:extLst>
                <a:ext uri="{FF2B5EF4-FFF2-40B4-BE49-F238E27FC236}">
                  <a16:creationId xmlns:a16="http://schemas.microsoft.com/office/drawing/2014/main" id="{34D09B68-A36B-EB61-8E41-CFE2E6F0BBF6}"/>
                </a:ext>
              </a:extLst>
            </p:cNvPr>
            <p:cNvCxnSpPr/>
            <p:nvPr/>
          </p:nvCxnSpPr>
          <p:spPr>
            <a:xfrm>
              <a:off x="2941459" y="1658187"/>
              <a:ext cx="116632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7" name="圖片 66" descr="\documentclass{article}&#10;\usepackage{amsmath}&#10;\pagestyle{empty}&#10;\begin{document}&#10;&#10;Tanner Graph&#10;&#10;&#10;\end{document}" title="IguanaTex Picture Display">
              <a:extLst>
                <a:ext uri="{FF2B5EF4-FFF2-40B4-BE49-F238E27FC236}">
                  <a16:creationId xmlns:a16="http://schemas.microsoft.com/office/drawing/2014/main" id="{4D17F19F-8EBE-AEA4-682B-FA05FCBAC364}"/>
                </a:ext>
              </a:extLst>
            </p:cNvPr>
            <p:cNvPicPr>
              <a:picLocks noChangeAspect="1"/>
            </p:cNvPicPr>
            <p:nvPr>
              <p:custDataLst>
                <p:tags r:id="rId5"/>
              </p:custDataLst>
            </p:nvPr>
          </p:nvPicPr>
          <p:blipFill>
            <a:blip r:embed="rId32"/>
            <a:stretch>
              <a:fillRect/>
            </a:stretch>
          </p:blipFill>
          <p:spPr>
            <a:xfrm>
              <a:off x="2981300" y="1444246"/>
              <a:ext cx="999708" cy="148273"/>
            </a:xfrm>
            <a:prstGeom prst="rect">
              <a:avLst/>
            </a:prstGeom>
          </p:spPr>
        </p:pic>
        <p:grpSp>
          <p:nvGrpSpPr>
            <p:cNvPr id="110" name="群組 109">
              <a:extLst>
                <a:ext uri="{FF2B5EF4-FFF2-40B4-BE49-F238E27FC236}">
                  <a16:creationId xmlns:a16="http://schemas.microsoft.com/office/drawing/2014/main" id="{13A8D571-7731-51AD-3569-0E5853ADAD0A}"/>
                </a:ext>
              </a:extLst>
            </p:cNvPr>
            <p:cNvGrpSpPr/>
            <p:nvPr/>
          </p:nvGrpSpPr>
          <p:grpSpPr>
            <a:xfrm>
              <a:off x="367384" y="1196018"/>
              <a:ext cx="2272417" cy="924337"/>
              <a:chOff x="172598" y="1178902"/>
              <a:chExt cx="2771340" cy="1108101"/>
            </a:xfrm>
          </p:grpSpPr>
          <p:grpSp>
            <p:nvGrpSpPr>
              <p:cNvPr id="88" name="群組 87">
                <a:extLst>
                  <a:ext uri="{FF2B5EF4-FFF2-40B4-BE49-F238E27FC236}">
                    <a16:creationId xmlns:a16="http://schemas.microsoft.com/office/drawing/2014/main" id="{7E1818A7-7561-365E-2F52-8175BC5F4111}"/>
                  </a:ext>
                </a:extLst>
              </p:cNvPr>
              <p:cNvGrpSpPr/>
              <p:nvPr/>
            </p:nvGrpSpPr>
            <p:grpSpPr>
              <a:xfrm>
                <a:off x="172598" y="1178902"/>
                <a:ext cx="2434720" cy="1108101"/>
                <a:chOff x="620273" y="1347096"/>
                <a:chExt cx="2434720" cy="1108101"/>
              </a:xfrm>
            </p:grpSpPr>
            <p:grpSp>
              <p:nvGrpSpPr>
                <p:cNvPr id="63" name="群組 62">
                  <a:extLst>
                    <a:ext uri="{FF2B5EF4-FFF2-40B4-BE49-F238E27FC236}">
                      <a16:creationId xmlns:a16="http://schemas.microsoft.com/office/drawing/2014/main" id="{CB3AEE19-359A-D913-6485-B550EEC8F702}"/>
                    </a:ext>
                  </a:extLst>
                </p:cNvPr>
                <p:cNvGrpSpPr/>
                <p:nvPr/>
              </p:nvGrpSpPr>
              <p:grpSpPr>
                <a:xfrm>
                  <a:off x="620273" y="1543959"/>
                  <a:ext cx="2426680" cy="911238"/>
                  <a:chOff x="682726" y="1370642"/>
                  <a:chExt cx="2426680" cy="911238"/>
                </a:xfrm>
              </p:grpSpPr>
              <p:pic>
                <p:nvPicPr>
                  <p:cNvPr id="31" name="圖片 30" descr="\documentclass{article}&#10;\usepackage{amsmath}&#10;\pagestyle{empty}&#10;\begin{document}&#10;&#10;\[&#10;\begin{bmatrix}&#10;1 &amp; 0 &amp; 1 &amp; 0 &amp; 1 \\&#10;0 &amp; 1 &amp; 1 &amp; 0 &amp; 0\\&#10;1 &amp; 0 &amp; 0 &amp; 1 &amp; 1&#10;\end{bmatrix}&#10;\]&#10;&#10;&#10;\end{document}" title="IguanaTex Picture Display">
                    <a:extLst>
                      <a:ext uri="{FF2B5EF4-FFF2-40B4-BE49-F238E27FC236}">
                        <a16:creationId xmlns:a16="http://schemas.microsoft.com/office/drawing/2014/main" id="{2463F33B-D184-31AF-68DE-9EEB7CA51064}"/>
                      </a:ext>
                    </a:extLst>
                  </p:cNvPr>
                  <p:cNvPicPr>
                    <a:picLocks noChangeAspect="1"/>
                  </p:cNvPicPr>
                  <p:nvPr>
                    <p:custDataLst>
                      <p:tags r:id="rId14"/>
                    </p:custDataLst>
                  </p:nvPr>
                </p:nvPicPr>
                <p:blipFill>
                  <a:blip r:embed="rId33"/>
                  <a:stretch>
                    <a:fillRect/>
                  </a:stretch>
                </p:blipFill>
                <p:spPr>
                  <a:xfrm>
                    <a:off x="1291502" y="1370642"/>
                    <a:ext cx="1817904" cy="911238"/>
                  </a:xfrm>
                  <a:prstGeom prst="rect">
                    <a:avLst/>
                  </a:prstGeom>
                </p:spPr>
              </p:pic>
              <p:pic>
                <p:nvPicPr>
                  <p:cNvPr id="62" name="圖片 61" descr="\documentclass{article}&#10;\usepackage{amsmath}&#10;\pagestyle{empty}&#10;\begin{document}&#10;&#10;\textbf{H} = &#10;&#10;&#10;\end{document}" title="IguanaTex Picture Display">
                    <a:extLst>
                      <a:ext uri="{FF2B5EF4-FFF2-40B4-BE49-F238E27FC236}">
                        <a16:creationId xmlns:a16="http://schemas.microsoft.com/office/drawing/2014/main" id="{E9AE4507-8593-0302-3CCE-B928732602D3}"/>
                      </a:ext>
                    </a:extLst>
                  </p:cNvPr>
                  <p:cNvPicPr>
                    <a:picLocks noChangeAspect="1"/>
                  </p:cNvPicPr>
                  <p:nvPr>
                    <p:custDataLst>
                      <p:tags r:id="rId15"/>
                    </p:custDataLst>
                  </p:nvPr>
                </p:nvPicPr>
                <p:blipFill>
                  <a:blip r:embed="rId34"/>
                  <a:stretch>
                    <a:fillRect/>
                  </a:stretch>
                </p:blipFill>
                <p:spPr>
                  <a:xfrm>
                    <a:off x="682726" y="1740166"/>
                    <a:ext cx="486095" cy="173714"/>
                  </a:xfrm>
                  <a:prstGeom prst="rect">
                    <a:avLst/>
                  </a:prstGeom>
                </p:spPr>
              </p:pic>
            </p:grpSp>
            <p:pic>
              <p:nvPicPr>
                <p:cNvPr id="74" name="圖片 73" descr="\documentclass{article}&#10;\usepackage{xcolor}&#10;\usepackage{amsmath}&#10;\pagestyle{empty}&#10;\begin{document}&#10;\textcolor{brown}{\textbf{VN0}}&#10;&#10;&#10;\end{document}" title="IguanaTex Picture Display">
                  <a:extLst>
                    <a:ext uri="{FF2B5EF4-FFF2-40B4-BE49-F238E27FC236}">
                      <a16:creationId xmlns:a16="http://schemas.microsoft.com/office/drawing/2014/main" id="{C0B8AFAB-4B2B-34BD-3398-79CBAC6CCEA7}"/>
                    </a:ext>
                  </a:extLst>
                </p:cNvPr>
                <p:cNvPicPr>
                  <a:picLocks noChangeAspect="1"/>
                </p:cNvPicPr>
                <p:nvPr>
                  <p:custDataLst>
                    <p:tags r:id="rId9"/>
                  </p:custDataLst>
                </p:nvPr>
              </p:nvPicPr>
              <p:blipFill>
                <a:blip r:embed="rId35"/>
                <a:stretch>
                  <a:fillRect/>
                </a:stretch>
              </p:blipFill>
              <p:spPr>
                <a:xfrm>
                  <a:off x="1261615" y="1352550"/>
                  <a:ext cx="278080" cy="86247"/>
                </a:xfrm>
                <a:prstGeom prst="rect">
                  <a:avLst/>
                </a:prstGeom>
              </p:spPr>
            </p:pic>
            <p:pic>
              <p:nvPicPr>
                <p:cNvPr id="77" name="圖片 76" descr="\documentclass{article}&#10;\usepackage{xcolor}&#10;\usepackage{amsmath}&#10;\pagestyle{empty}&#10;\begin{document}&#10;\textcolor{brown}{\textbf{VN1}}&#10;&#10;&#10;\end{document}" title="IguanaTex Picture Display">
                  <a:extLst>
                    <a:ext uri="{FF2B5EF4-FFF2-40B4-BE49-F238E27FC236}">
                      <a16:creationId xmlns:a16="http://schemas.microsoft.com/office/drawing/2014/main" id="{7F585037-4C43-2928-EE43-2A49C34F0652}"/>
                    </a:ext>
                  </a:extLst>
                </p:cNvPr>
                <p:cNvPicPr>
                  <a:picLocks noChangeAspect="1"/>
                </p:cNvPicPr>
                <p:nvPr>
                  <p:custDataLst>
                    <p:tags r:id="rId10"/>
                  </p:custDataLst>
                </p:nvPr>
              </p:nvPicPr>
              <p:blipFill>
                <a:blip r:embed="rId36"/>
                <a:stretch>
                  <a:fillRect/>
                </a:stretch>
              </p:blipFill>
              <p:spPr>
                <a:xfrm>
                  <a:off x="1652389" y="1352549"/>
                  <a:ext cx="273654" cy="85503"/>
                </a:xfrm>
                <a:prstGeom prst="rect">
                  <a:avLst/>
                </a:prstGeom>
              </p:spPr>
            </p:pic>
            <p:pic>
              <p:nvPicPr>
                <p:cNvPr id="81" name="圖片 80" descr="\documentclass{article}&#10;\usepackage{xcolor}&#10;\usepackage{amsmath}&#10;\pagestyle{empty}&#10;\begin{document}&#10;\textcolor{brown}{\textbf{VN2}}&#10;&#10;&#10;\end{document}" title="IguanaTex Picture Display">
                  <a:extLst>
                    <a:ext uri="{FF2B5EF4-FFF2-40B4-BE49-F238E27FC236}">
                      <a16:creationId xmlns:a16="http://schemas.microsoft.com/office/drawing/2014/main" id="{45FAA51D-87E7-BC9A-053C-D0F01F565E7C}"/>
                    </a:ext>
                  </a:extLst>
                </p:cNvPr>
                <p:cNvPicPr>
                  <a:picLocks noChangeAspect="1"/>
                </p:cNvPicPr>
                <p:nvPr>
                  <p:custDataLst>
                    <p:tags r:id="rId11"/>
                  </p:custDataLst>
                </p:nvPr>
              </p:nvPicPr>
              <p:blipFill>
                <a:blip r:embed="rId37"/>
                <a:stretch>
                  <a:fillRect/>
                </a:stretch>
              </p:blipFill>
              <p:spPr>
                <a:xfrm>
                  <a:off x="2021200" y="1348352"/>
                  <a:ext cx="276605" cy="85503"/>
                </a:xfrm>
                <a:prstGeom prst="rect">
                  <a:avLst/>
                </a:prstGeom>
              </p:spPr>
            </p:pic>
            <p:pic>
              <p:nvPicPr>
                <p:cNvPr id="84" name="圖片 83" descr="\documentclass{article}&#10;\usepackage{xcolor}&#10;\usepackage{amsmath}&#10;\pagestyle{empty}&#10;\begin{document}&#10;\textcolor{brown}{\textbf{VN3}}&#10;&#10;&#10;\end{document}" title="IguanaTex Picture Display">
                  <a:extLst>
                    <a:ext uri="{FF2B5EF4-FFF2-40B4-BE49-F238E27FC236}">
                      <a16:creationId xmlns:a16="http://schemas.microsoft.com/office/drawing/2014/main" id="{A580BECD-B9D1-F252-5047-DA32206C64AC}"/>
                    </a:ext>
                  </a:extLst>
                </p:cNvPr>
                <p:cNvPicPr>
                  <a:picLocks noChangeAspect="1"/>
                </p:cNvPicPr>
                <p:nvPr>
                  <p:custDataLst>
                    <p:tags r:id="rId12"/>
                  </p:custDataLst>
                </p:nvPr>
              </p:nvPicPr>
              <p:blipFill>
                <a:blip r:embed="rId38"/>
                <a:stretch>
                  <a:fillRect/>
                </a:stretch>
              </p:blipFill>
              <p:spPr>
                <a:xfrm>
                  <a:off x="2407548" y="1347096"/>
                  <a:ext cx="278080" cy="86247"/>
                </a:xfrm>
                <a:prstGeom prst="rect">
                  <a:avLst/>
                </a:prstGeom>
              </p:spPr>
            </p:pic>
            <p:pic>
              <p:nvPicPr>
                <p:cNvPr id="87" name="圖片 86" descr="\documentclass{article}&#10;\usepackage{xcolor}&#10;\usepackage{amsmath}&#10;\pagestyle{empty}&#10;\begin{document}&#10;\textcolor{brown}{\textbf{VN4}}&#10;&#10;&#10;\end{document}" title="IguanaTex Picture Display">
                  <a:extLst>
                    <a:ext uri="{FF2B5EF4-FFF2-40B4-BE49-F238E27FC236}">
                      <a16:creationId xmlns:a16="http://schemas.microsoft.com/office/drawing/2014/main" id="{52B5883E-2AE6-6EA2-BFBB-58C24E5DBC34}"/>
                    </a:ext>
                  </a:extLst>
                </p:cNvPr>
                <p:cNvPicPr>
                  <a:picLocks noChangeAspect="1"/>
                </p:cNvPicPr>
                <p:nvPr>
                  <p:custDataLst>
                    <p:tags r:id="rId13"/>
                  </p:custDataLst>
                </p:nvPr>
              </p:nvPicPr>
              <p:blipFill>
                <a:blip r:embed="rId39"/>
                <a:stretch>
                  <a:fillRect/>
                </a:stretch>
              </p:blipFill>
              <p:spPr>
                <a:xfrm>
                  <a:off x="2775438" y="1347096"/>
                  <a:ext cx="279555" cy="85503"/>
                </a:xfrm>
                <a:prstGeom prst="rect">
                  <a:avLst/>
                </a:prstGeom>
              </p:spPr>
            </p:pic>
          </p:grpSp>
          <p:pic>
            <p:nvPicPr>
              <p:cNvPr id="91" name="圖片 90" descr="\documentclass{article}&#10;\usepackage{xcolor}&#10;\usepackage{amsmath}&#10;\pagestyle{empty}&#10;\begin{document}&#10;\textcolor{teal}{\textbf{CN0}}&#10;&#10;&#10;\end{document}" title="IguanaTex Picture Display">
                <a:extLst>
                  <a:ext uri="{FF2B5EF4-FFF2-40B4-BE49-F238E27FC236}">
                    <a16:creationId xmlns:a16="http://schemas.microsoft.com/office/drawing/2014/main" id="{2BDAE179-AC36-531A-38EA-F08959402F4F}"/>
                  </a:ext>
                </a:extLst>
              </p:cNvPr>
              <p:cNvPicPr>
                <a:picLocks noChangeAspect="1"/>
              </p:cNvPicPr>
              <p:nvPr>
                <p:custDataLst>
                  <p:tags r:id="rId6"/>
                </p:custDataLst>
              </p:nvPr>
            </p:nvPicPr>
            <p:blipFill>
              <a:blip r:embed="rId40"/>
              <a:stretch>
                <a:fillRect/>
              </a:stretch>
            </p:blipFill>
            <p:spPr>
              <a:xfrm>
                <a:off x="2674709" y="1459585"/>
                <a:ext cx="269229" cy="87734"/>
              </a:xfrm>
              <a:prstGeom prst="rect">
                <a:avLst/>
              </a:prstGeom>
            </p:spPr>
          </p:pic>
          <p:pic>
            <p:nvPicPr>
              <p:cNvPr id="94" name="圖片 93" descr="\documentclass{article}&#10;\usepackage{xcolor}&#10;\usepackage{amsmath}&#10;\pagestyle{empty}&#10;\begin{document}&#10;\textcolor{teal}{\textbf{CN1}}&#10;&#10;&#10;\end{document}" title="IguanaTex Picture Display">
                <a:extLst>
                  <a:ext uri="{FF2B5EF4-FFF2-40B4-BE49-F238E27FC236}">
                    <a16:creationId xmlns:a16="http://schemas.microsoft.com/office/drawing/2014/main" id="{AD3E7E61-2A0A-7486-B628-F86628258922}"/>
                  </a:ext>
                </a:extLst>
              </p:cNvPr>
              <p:cNvPicPr>
                <a:picLocks noChangeAspect="1"/>
              </p:cNvPicPr>
              <p:nvPr>
                <p:custDataLst>
                  <p:tags r:id="rId7"/>
                </p:custDataLst>
              </p:nvPr>
            </p:nvPicPr>
            <p:blipFill>
              <a:blip r:embed="rId41"/>
              <a:stretch>
                <a:fillRect/>
              </a:stretch>
            </p:blipFill>
            <p:spPr>
              <a:xfrm>
                <a:off x="2674710" y="1764282"/>
                <a:ext cx="264803" cy="87734"/>
              </a:xfrm>
              <a:prstGeom prst="rect">
                <a:avLst/>
              </a:prstGeom>
            </p:spPr>
          </p:pic>
          <p:pic>
            <p:nvPicPr>
              <p:cNvPr id="97" name="圖片 96" descr="\documentclass{article}&#10;\usepackage{xcolor}&#10;\usepackage{amsmath}&#10;\pagestyle{empty}&#10;\begin{document}&#10;\textcolor{teal}{\textbf{CN2}}&#10;&#10;&#10;\end{document}" title="IguanaTex Picture Display">
                <a:extLst>
                  <a:ext uri="{FF2B5EF4-FFF2-40B4-BE49-F238E27FC236}">
                    <a16:creationId xmlns:a16="http://schemas.microsoft.com/office/drawing/2014/main" id="{5F61C1DA-1602-F55B-710A-BA32E863E137}"/>
                  </a:ext>
                </a:extLst>
              </p:cNvPr>
              <p:cNvPicPr>
                <a:picLocks noChangeAspect="1"/>
              </p:cNvPicPr>
              <p:nvPr>
                <p:custDataLst>
                  <p:tags r:id="rId8"/>
                </p:custDataLst>
              </p:nvPr>
            </p:nvPicPr>
            <p:blipFill>
              <a:blip r:embed="rId42"/>
              <a:stretch>
                <a:fillRect/>
              </a:stretch>
            </p:blipFill>
            <p:spPr>
              <a:xfrm>
                <a:off x="2674710" y="2068979"/>
                <a:ext cx="267753" cy="87734"/>
              </a:xfrm>
              <a:prstGeom prst="rect">
                <a:avLst/>
              </a:prstGeom>
            </p:spPr>
          </p:pic>
        </p:grpSp>
      </p:grpSp>
      <p:pic>
        <p:nvPicPr>
          <p:cNvPr id="10" name="圖片 9" descr="\documentclass{article}&#10;\usepackage{amsmath}&#10;\pagestyle{empty}&#10;\begin{document}&#10;&#10;\begin{enumerate}&#10;    \item \textbf{Initialization:} For all VN, initialize all $L_{v_{i}}$ according to (1) for the appropriate channel model. Then, set $L_{v_{i} \to c_{j}} = L_{v_{i}}(LLR)$ at first iteration.&#10;\end{enumerate}&#10;&#10;&#10;\end{document}" title="IguanaTex Picture Display">
            <a:extLst>
              <a:ext uri="{FF2B5EF4-FFF2-40B4-BE49-F238E27FC236}">
                <a16:creationId xmlns:a16="http://schemas.microsoft.com/office/drawing/2014/main" id="{3F28DC15-D4B7-213C-4FD7-F79761EBB6F9}"/>
              </a:ext>
            </a:extLst>
          </p:cNvPr>
          <p:cNvPicPr>
            <a:picLocks noChangeAspect="1"/>
          </p:cNvPicPr>
          <p:nvPr>
            <p:custDataLst>
              <p:tags r:id="rId1"/>
            </p:custDataLst>
          </p:nvPr>
        </p:nvPicPr>
        <p:blipFill>
          <a:blip r:embed="rId43"/>
          <a:stretch>
            <a:fillRect/>
          </a:stretch>
        </p:blipFill>
        <p:spPr>
          <a:xfrm>
            <a:off x="94643" y="2761204"/>
            <a:ext cx="7544237" cy="523887"/>
          </a:xfrm>
          <a:prstGeom prst="rect">
            <a:avLst/>
          </a:prstGeom>
        </p:spPr>
      </p:pic>
      <p:pic>
        <p:nvPicPr>
          <p:cNvPr id="174" name="圖片 173" descr="\documentclass{article}&#10;\usepackage{amsmath}&#10;\pagestyle{empty}&#10;\begin{document}&#10;&#10;\begin{equation}&#10;L_{v_{i}} = L(r_i | y_i) = \log \left( \frac{\Pr(r_i = 0 | y_i)}{\Pr(r_i = 1 | y_i)} \right) = \frac{2 y_i}{\sigma^2}&#10;\tag{1}&#10;\end{equation}&#10;&#10;&#10;\end{document}" title="IguanaTex Picture Display">
            <a:extLst>
              <a:ext uri="{FF2B5EF4-FFF2-40B4-BE49-F238E27FC236}">
                <a16:creationId xmlns:a16="http://schemas.microsoft.com/office/drawing/2014/main" id="{DAA8078A-047D-5955-676E-44DD37D82343}"/>
              </a:ext>
            </a:extLst>
          </p:cNvPr>
          <p:cNvPicPr>
            <a:picLocks noChangeAspect="1"/>
          </p:cNvPicPr>
          <p:nvPr>
            <p:custDataLst>
              <p:tags r:id="rId2"/>
            </p:custDataLst>
          </p:nvPr>
        </p:nvPicPr>
        <p:blipFill>
          <a:blip r:embed="rId44"/>
          <a:stretch>
            <a:fillRect/>
          </a:stretch>
        </p:blipFill>
        <p:spPr>
          <a:xfrm>
            <a:off x="1535458" y="3463965"/>
            <a:ext cx="6069943" cy="547200"/>
          </a:xfrm>
          <a:prstGeom prst="rect">
            <a:avLst/>
          </a:prstGeom>
        </p:spPr>
      </p:pic>
      <p:pic>
        <p:nvPicPr>
          <p:cNvPr id="183" name="圖片 182" descr="\documentclass{article}&#10;\usepackage{amsmath}&#10;\pagestyle{empty}&#10;\begin{document}&#10;&#10;\noindent $r_{i}$ represents the decoded codeword , $y_{i}$ represents the channel value and $\sigma$ is the Gaussian noise standard deviation.&#10;&#10;&#10;\end{document}" title="IguanaTex Picture Display">
            <a:extLst>
              <a:ext uri="{FF2B5EF4-FFF2-40B4-BE49-F238E27FC236}">
                <a16:creationId xmlns:a16="http://schemas.microsoft.com/office/drawing/2014/main" id="{3396A008-98CD-1C47-119A-691B09000CA0}"/>
              </a:ext>
            </a:extLst>
          </p:cNvPr>
          <p:cNvPicPr>
            <a:picLocks noChangeAspect="1"/>
          </p:cNvPicPr>
          <p:nvPr>
            <p:custDataLst>
              <p:tags r:id="rId3"/>
            </p:custDataLst>
          </p:nvPr>
        </p:nvPicPr>
        <p:blipFill>
          <a:blip r:embed="rId45"/>
          <a:stretch>
            <a:fillRect/>
          </a:stretch>
        </p:blipFill>
        <p:spPr>
          <a:xfrm>
            <a:off x="367384" y="4262730"/>
            <a:ext cx="7843200" cy="436115"/>
          </a:xfrm>
          <a:prstGeom prst="rect">
            <a:avLst/>
          </a:prstGeom>
        </p:spPr>
      </p:pic>
    </p:spTree>
    <p:extLst>
      <p:ext uri="{BB962C8B-B14F-4D97-AF65-F5344CB8AC3E}">
        <p14:creationId xmlns:p14="http://schemas.microsoft.com/office/powerpoint/2010/main" val="95725485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5C9939-F40B-FC62-A0B2-FF45F9844F53}"/>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833541EC-884A-AA3F-2DE6-B5B50447610A}"/>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377">
              <a:defRPr/>
            </a:pPr>
            <a:endParaRPr lang="zh-TW" altLang="en-US">
              <a:solidFill>
                <a:srgbClr val="FFFFFF"/>
              </a:solidFill>
              <a:latin typeface="Arial"/>
              <a:ea typeface="新細明體" panose="02020500000000000000" pitchFamily="18" charset="-120"/>
            </a:endParaRPr>
          </a:p>
        </p:txBody>
      </p:sp>
      <p:sp>
        <p:nvSpPr>
          <p:cNvPr id="6" name="標題 1">
            <a:extLst>
              <a:ext uri="{FF2B5EF4-FFF2-40B4-BE49-F238E27FC236}">
                <a16:creationId xmlns:a16="http://schemas.microsoft.com/office/drawing/2014/main" id="{E65651C8-CF2A-F7A0-3947-9B1EF0A98FD5}"/>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pPr defTabSz="914377">
              <a:buClr>
                <a:srgbClr val="000000"/>
              </a:buClr>
              <a:defRPr/>
            </a:pPr>
            <a:r>
              <a:rPr lang="en-US" altLang="zh-TW" b="0" dirty="0">
                <a:solidFill>
                  <a:srgbClr val="FFFFFF"/>
                </a:solidFill>
              </a:rPr>
              <a:t>Appendix - Belief Propagation Algorithm  </a:t>
            </a:r>
            <a:endParaRPr lang="zh-TW" altLang="en-US" b="0" dirty="0">
              <a:solidFill>
                <a:srgbClr val="FFFFFF"/>
              </a:solidFill>
            </a:endParaRPr>
          </a:p>
        </p:txBody>
      </p:sp>
      <p:grpSp>
        <p:nvGrpSpPr>
          <p:cNvPr id="19" name="群組 18">
            <a:extLst>
              <a:ext uri="{FF2B5EF4-FFF2-40B4-BE49-F238E27FC236}">
                <a16:creationId xmlns:a16="http://schemas.microsoft.com/office/drawing/2014/main" id="{EC0EDB44-545F-B4BB-F1E4-FD083621B8E0}"/>
              </a:ext>
            </a:extLst>
          </p:cNvPr>
          <p:cNvGrpSpPr/>
          <p:nvPr/>
        </p:nvGrpSpPr>
        <p:grpSpPr>
          <a:xfrm>
            <a:off x="0" y="4902300"/>
            <a:ext cx="9144000" cy="241201"/>
            <a:chOff x="14866" y="4663715"/>
            <a:chExt cx="9129137" cy="241201"/>
          </a:xfrm>
        </p:grpSpPr>
        <p:sp>
          <p:nvSpPr>
            <p:cNvPr id="20" name="Google Shape;298;p39">
              <a:extLst>
                <a:ext uri="{FF2B5EF4-FFF2-40B4-BE49-F238E27FC236}">
                  <a16:creationId xmlns:a16="http://schemas.microsoft.com/office/drawing/2014/main" id="{56043669-5411-0B8A-3258-D4B6904272A7}"/>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21" name="Google Shape;297;p39 1">
              <a:extLst>
                <a:ext uri="{FF2B5EF4-FFF2-40B4-BE49-F238E27FC236}">
                  <a16:creationId xmlns:a16="http://schemas.microsoft.com/office/drawing/2014/main" id="{E3F0DB79-1127-047D-C609-E5C2FB9B43A7}"/>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22" name="Google Shape;297;p39 2">
              <a:extLst>
                <a:ext uri="{FF2B5EF4-FFF2-40B4-BE49-F238E27FC236}">
                  <a16:creationId xmlns:a16="http://schemas.microsoft.com/office/drawing/2014/main" id="{D2400DF7-CFA3-CFAB-0CCC-465C2DDE9037}"/>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23" name="矩形 22">
            <a:extLst>
              <a:ext uri="{FF2B5EF4-FFF2-40B4-BE49-F238E27FC236}">
                <a16:creationId xmlns:a16="http://schemas.microsoft.com/office/drawing/2014/main" id="{41B57E0E-5B21-54B9-158C-B79A234A7DD5}"/>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32</a:t>
            </a:fld>
            <a:endParaRPr lang="zh-TW" altLang="en-US" sz="1200" b="1" dirty="0">
              <a:ln w="0"/>
              <a:solidFill>
                <a:srgbClr val="FFFFFF"/>
              </a:solidFill>
              <a:latin typeface="Montserrat" panose="00000500000000000000" pitchFamily="2" charset="0"/>
            </a:endParaRPr>
          </a:p>
        </p:txBody>
      </p:sp>
      <p:pic>
        <p:nvPicPr>
          <p:cNvPr id="10" name="圖片 9" descr="\documentclass{article}&#10;\usepackage{amsmath}&#10;\pagestyle{empty}&#10;\begin{document}&#10;&#10;\begin{enumerate} &#10;          \setcounter{enumi}{1}&#10;    \item \textbf{CN update:} Compute outgoing CN messages $L_{c_j \to v_i}$ for each CN to be transmitted to the VNs.&#10;    &#10;\end{enumerate}&#10;&#10;&#10;\end{document}" title="IguanaTex Picture Display">
            <a:extLst>
              <a:ext uri="{FF2B5EF4-FFF2-40B4-BE49-F238E27FC236}">
                <a16:creationId xmlns:a16="http://schemas.microsoft.com/office/drawing/2014/main" id="{01744ED4-9AB3-E057-D54B-52B3E402E9E2}"/>
              </a:ext>
            </a:extLst>
          </p:cNvPr>
          <p:cNvPicPr>
            <a:picLocks noChangeAspect="1"/>
          </p:cNvPicPr>
          <p:nvPr>
            <p:custDataLst>
              <p:tags r:id="rId1"/>
            </p:custDataLst>
          </p:nvPr>
        </p:nvPicPr>
        <p:blipFill>
          <a:blip r:embed="rId21"/>
          <a:stretch>
            <a:fillRect/>
          </a:stretch>
        </p:blipFill>
        <p:spPr>
          <a:xfrm>
            <a:off x="170469" y="822148"/>
            <a:ext cx="7557947" cy="438857"/>
          </a:xfrm>
          <a:prstGeom prst="rect">
            <a:avLst/>
          </a:prstGeom>
        </p:spPr>
      </p:pic>
      <p:pic>
        <p:nvPicPr>
          <p:cNvPr id="106" name="圖片 105" descr="\documentclass{article}&#10;\usepackage{amsmath}&#10;\pagestyle{empty}&#10;\begin{document}&#10;&#10;Ex : &#10;&#10;&#10;\end{document}" title="IguanaTex Picture Display">
            <a:extLst>
              <a:ext uri="{FF2B5EF4-FFF2-40B4-BE49-F238E27FC236}">
                <a16:creationId xmlns:a16="http://schemas.microsoft.com/office/drawing/2014/main" id="{D13DEF50-5CF9-0335-3EFE-E431DE4D4712}"/>
              </a:ext>
            </a:extLst>
          </p:cNvPr>
          <p:cNvPicPr>
            <a:picLocks noChangeAspect="1"/>
          </p:cNvPicPr>
          <p:nvPr>
            <p:custDataLst>
              <p:tags r:id="rId2"/>
            </p:custDataLst>
          </p:nvPr>
        </p:nvPicPr>
        <p:blipFill>
          <a:blip r:embed="rId22"/>
          <a:stretch>
            <a:fillRect/>
          </a:stretch>
        </p:blipFill>
        <p:spPr>
          <a:xfrm>
            <a:off x="175957" y="2379257"/>
            <a:ext cx="388115" cy="154971"/>
          </a:xfrm>
          <a:prstGeom prst="rect">
            <a:avLst/>
          </a:prstGeom>
        </p:spPr>
      </p:pic>
      <p:grpSp>
        <p:nvGrpSpPr>
          <p:cNvPr id="5" name="群組 4">
            <a:extLst>
              <a:ext uri="{FF2B5EF4-FFF2-40B4-BE49-F238E27FC236}">
                <a16:creationId xmlns:a16="http://schemas.microsoft.com/office/drawing/2014/main" id="{509021A0-41C0-D8EF-2B73-FDE0509B287C}"/>
              </a:ext>
            </a:extLst>
          </p:cNvPr>
          <p:cNvGrpSpPr/>
          <p:nvPr/>
        </p:nvGrpSpPr>
        <p:grpSpPr>
          <a:xfrm>
            <a:off x="6407061" y="2666395"/>
            <a:ext cx="2426923" cy="1920267"/>
            <a:chOff x="5499174" y="2456741"/>
            <a:chExt cx="2426923" cy="1920266"/>
          </a:xfrm>
        </p:grpSpPr>
        <p:grpSp>
          <p:nvGrpSpPr>
            <p:cNvPr id="186" name="群組 185">
              <a:extLst>
                <a:ext uri="{FF2B5EF4-FFF2-40B4-BE49-F238E27FC236}">
                  <a16:creationId xmlns:a16="http://schemas.microsoft.com/office/drawing/2014/main" id="{421D6AF4-D3BB-EA12-0A9D-6A6EF3062DC7}"/>
                </a:ext>
              </a:extLst>
            </p:cNvPr>
            <p:cNvGrpSpPr/>
            <p:nvPr/>
          </p:nvGrpSpPr>
          <p:grpSpPr>
            <a:xfrm>
              <a:off x="5499174" y="2456741"/>
              <a:ext cx="2426923" cy="1920266"/>
              <a:chOff x="5499174" y="2456741"/>
              <a:chExt cx="2426923" cy="1920266"/>
            </a:xfrm>
          </p:grpSpPr>
          <p:pic>
            <p:nvPicPr>
              <p:cNvPr id="86" name="圖片 85" descr="一張含有 黑色, 黑暗 的圖片&#10;&#10;自動產生的描述">
                <a:extLst>
                  <a:ext uri="{FF2B5EF4-FFF2-40B4-BE49-F238E27FC236}">
                    <a16:creationId xmlns:a16="http://schemas.microsoft.com/office/drawing/2014/main" id="{8DBED796-7792-3A30-DEED-0AA07F5698F8}"/>
                  </a:ext>
                </a:extLst>
              </p:cNvPr>
              <p:cNvPicPr>
                <a:picLocks noChangeAspect="1"/>
              </p:cNvPicPr>
              <p:nvPr/>
            </p:nvPicPr>
            <p:blipFill>
              <a:blip r:embed="rId23"/>
              <a:stretch>
                <a:fillRect/>
              </a:stretch>
            </p:blipFill>
            <p:spPr>
              <a:xfrm>
                <a:off x="5499174" y="2635501"/>
                <a:ext cx="2426923" cy="1352068"/>
              </a:xfrm>
              <a:prstGeom prst="rect">
                <a:avLst/>
              </a:prstGeom>
            </p:spPr>
          </p:pic>
          <p:pic>
            <p:nvPicPr>
              <p:cNvPr id="89" name="圖片 88" descr="\documentclass{article}&#10;\usepackage{xcolor}&#10;\usepackage{amsmath}&#10;\pagestyle{empty}&#10;\begin{document}&#10;\textcolor{brown}{\textbf{Variable Node (VN)}}&#10;&#10;&#10;\end{document}" title="IguanaTex Picture Display">
                <a:extLst>
                  <a:ext uri="{FF2B5EF4-FFF2-40B4-BE49-F238E27FC236}">
                    <a16:creationId xmlns:a16="http://schemas.microsoft.com/office/drawing/2014/main" id="{8867EFDA-72EA-F5F3-CDD6-439AB4E80681}"/>
                  </a:ext>
                </a:extLst>
              </p:cNvPr>
              <p:cNvPicPr>
                <a:picLocks noChangeAspect="1"/>
              </p:cNvPicPr>
              <p:nvPr>
                <p:custDataLst>
                  <p:tags r:id="rId13"/>
                </p:custDataLst>
              </p:nvPr>
            </p:nvPicPr>
            <p:blipFill>
              <a:blip r:embed="rId24"/>
              <a:stretch>
                <a:fillRect/>
              </a:stretch>
            </p:blipFill>
            <p:spPr>
              <a:xfrm>
                <a:off x="6155479" y="4239815"/>
                <a:ext cx="1348303" cy="137192"/>
              </a:xfrm>
              <a:prstGeom prst="rect">
                <a:avLst/>
              </a:prstGeom>
            </p:spPr>
          </p:pic>
          <p:pic>
            <p:nvPicPr>
              <p:cNvPr id="90" name="圖片 89" descr="\documentclass{article}&#10;\usepackage{xcolor}&#10;\usepackage{amsmath}&#10;\pagestyle{empty}&#10;\begin{document}&#10;\textcolor{teal}{\textbf{Check Node (CN)}}&#10; &#10;&#10;&#10;\end{document}" title="IguanaTex Picture Display">
                <a:extLst>
                  <a:ext uri="{FF2B5EF4-FFF2-40B4-BE49-F238E27FC236}">
                    <a16:creationId xmlns:a16="http://schemas.microsoft.com/office/drawing/2014/main" id="{F0F7949D-519E-9BD2-6997-8FD06397AEC8}"/>
                  </a:ext>
                </a:extLst>
              </p:cNvPr>
              <p:cNvPicPr>
                <a:picLocks noChangeAspect="1"/>
              </p:cNvPicPr>
              <p:nvPr>
                <p:custDataLst>
                  <p:tags r:id="rId14"/>
                </p:custDataLst>
              </p:nvPr>
            </p:nvPicPr>
            <p:blipFill>
              <a:blip r:embed="rId25"/>
              <a:stretch>
                <a:fillRect/>
              </a:stretch>
            </p:blipFill>
            <p:spPr>
              <a:xfrm>
                <a:off x="6155480" y="2456741"/>
                <a:ext cx="1188866" cy="136547"/>
              </a:xfrm>
              <a:prstGeom prst="rect">
                <a:avLst/>
              </a:prstGeom>
            </p:spPr>
          </p:pic>
          <p:pic>
            <p:nvPicPr>
              <p:cNvPr id="150" name="圖片 149" descr="\documentclass{article}&#10;\usepackage{amsmath}&#10;\pagestyle{empty}&#10;\begin{document}&#10;&#10;$L_{v_0}$&#10;&#10;&#10;\end{document}" title="IguanaTex Bitmap Display">
                <a:extLst>
                  <a:ext uri="{FF2B5EF4-FFF2-40B4-BE49-F238E27FC236}">
                    <a16:creationId xmlns:a16="http://schemas.microsoft.com/office/drawing/2014/main" id="{D6B3621F-4DB9-3E65-7F57-A28D927EBE1A}"/>
                  </a:ext>
                </a:extLst>
              </p:cNvPr>
              <p:cNvPicPr>
                <a:picLocks noChangeAspect="1"/>
              </p:cNvPicPr>
              <p:nvPr>
                <p:custDataLst>
                  <p:tags r:id="rId15"/>
                </p:custDataLst>
              </p:nvPr>
            </p:nvPicPr>
            <p:blipFill>
              <a:blip r:embed="rId26"/>
              <a:stretch>
                <a:fillRect/>
              </a:stretch>
            </p:blipFill>
            <p:spPr>
              <a:xfrm>
                <a:off x="5550489" y="3975980"/>
                <a:ext cx="240669" cy="172644"/>
              </a:xfrm>
              <a:prstGeom prst="rect">
                <a:avLst/>
              </a:prstGeom>
            </p:spPr>
          </p:pic>
          <p:pic>
            <p:nvPicPr>
              <p:cNvPr id="170" name="圖片 169" descr="\documentclass{article}&#10;\usepackage{amsmath}&#10;\pagestyle{empty}&#10;\begin{document}&#10;&#10;$L_{v_{1}}$&#10;&#10;&#10;\end{document}" title="IguanaTex Bitmap Display">
                <a:extLst>
                  <a:ext uri="{FF2B5EF4-FFF2-40B4-BE49-F238E27FC236}">
                    <a16:creationId xmlns:a16="http://schemas.microsoft.com/office/drawing/2014/main" id="{6E703243-D0DB-EDFB-159E-733E3F14A043}"/>
                  </a:ext>
                </a:extLst>
              </p:cNvPr>
              <p:cNvPicPr>
                <a:picLocks noChangeAspect="1"/>
              </p:cNvPicPr>
              <p:nvPr>
                <p:custDataLst>
                  <p:tags r:id="rId16"/>
                </p:custDataLst>
              </p:nvPr>
            </p:nvPicPr>
            <p:blipFill>
              <a:blip r:embed="rId27"/>
              <a:stretch>
                <a:fillRect/>
              </a:stretch>
            </p:blipFill>
            <p:spPr>
              <a:xfrm>
                <a:off x="6093906" y="3976811"/>
                <a:ext cx="236352" cy="170430"/>
              </a:xfrm>
              <a:prstGeom prst="rect">
                <a:avLst/>
              </a:prstGeom>
            </p:spPr>
          </p:pic>
          <p:pic>
            <p:nvPicPr>
              <p:cNvPr id="175" name="圖片 174" descr="\documentclass{article}&#10;\usepackage{amsmath}&#10;\pagestyle{empty}&#10;\begin{document}&#10;&#10;$L_{v_{2}}$&#10;&#10;&#10;\end{document}" title="IguanaTex Bitmap Display">
                <a:extLst>
                  <a:ext uri="{FF2B5EF4-FFF2-40B4-BE49-F238E27FC236}">
                    <a16:creationId xmlns:a16="http://schemas.microsoft.com/office/drawing/2014/main" id="{0EEE4116-5E93-BE27-904D-2EB6D776E96A}"/>
                  </a:ext>
                </a:extLst>
              </p:cNvPr>
              <p:cNvPicPr>
                <a:picLocks noChangeAspect="1"/>
              </p:cNvPicPr>
              <p:nvPr>
                <p:custDataLst>
                  <p:tags r:id="rId17"/>
                </p:custDataLst>
              </p:nvPr>
            </p:nvPicPr>
            <p:blipFill>
              <a:blip r:embed="rId28"/>
              <a:stretch>
                <a:fillRect/>
              </a:stretch>
            </p:blipFill>
            <p:spPr>
              <a:xfrm>
                <a:off x="6656019" y="3984250"/>
                <a:ext cx="239590" cy="170430"/>
              </a:xfrm>
              <a:prstGeom prst="rect">
                <a:avLst/>
              </a:prstGeom>
            </p:spPr>
          </p:pic>
          <p:pic>
            <p:nvPicPr>
              <p:cNvPr id="180" name="圖片 179" descr="\documentclass{article}&#10;\usepackage{amsmath}&#10;\pagestyle{empty}&#10;\begin{document}&#10;&#10;$L_{v_{3}}$&#10;&#10;&#10;\end{document}" title="IguanaTex Bitmap Display">
                <a:extLst>
                  <a:ext uri="{FF2B5EF4-FFF2-40B4-BE49-F238E27FC236}">
                    <a16:creationId xmlns:a16="http://schemas.microsoft.com/office/drawing/2014/main" id="{2DA73FF0-2789-A8C8-F3DA-7F6954DDE38A}"/>
                  </a:ext>
                </a:extLst>
              </p:cNvPr>
              <p:cNvPicPr>
                <a:picLocks noChangeAspect="1"/>
              </p:cNvPicPr>
              <p:nvPr>
                <p:custDataLst>
                  <p:tags r:id="rId18"/>
                </p:custDataLst>
              </p:nvPr>
            </p:nvPicPr>
            <p:blipFill>
              <a:blip r:embed="rId29"/>
              <a:stretch>
                <a:fillRect/>
              </a:stretch>
            </p:blipFill>
            <p:spPr>
              <a:xfrm>
                <a:off x="7195119" y="3985175"/>
                <a:ext cx="240669" cy="172644"/>
              </a:xfrm>
              <a:prstGeom prst="rect">
                <a:avLst/>
              </a:prstGeom>
            </p:spPr>
          </p:pic>
          <p:pic>
            <p:nvPicPr>
              <p:cNvPr id="185" name="圖片 184" descr="\documentclass{article}&#10;\usepackage{amsmath}&#10;\pagestyle{empty}&#10;\begin{document}&#10;&#10;$L_{v_{4}}$&#10;&#10;&#10;\end{document}" title="IguanaTex Bitmap Display">
                <a:extLst>
                  <a:ext uri="{FF2B5EF4-FFF2-40B4-BE49-F238E27FC236}">
                    <a16:creationId xmlns:a16="http://schemas.microsoft.com/office/drawing/2014/main" id="{78FFAE6B-2DE7-59EA-AB93-201C8C90814B}"/>
                  </a:ext>
                </a:extLst>
              </p:cNvPr>
              <p:cNvPicPr>
                <a:picLocks noChangeAspect="1"/>
              </p:cNvPicPr>
              <p:nvPr>
                <p:custDataLst>
                  <p:tags r:id="rId19"/>
                </p:custDataLst>
              </p:nvPr>
            </p:nvPicPr>
            <p:blipFill>
              <a:blip r:embed="rId30"/>
              <a:stretch>
                <a:fillRect/>
              </a:stretch>
            </p:blipFill>
            <p:spPr>
              <a:xfrm>
                <a:off x="7683269" y="3993050"/>
                <a:ext cx="242828" cy="170430"/>
              </a:xfrm>
              <a:prstGeom prst="rect">
                <a:avLst/>
              </a:prstGeom>
            </p:spPr>
          </p:pic>
        </p:grpSp>
        <p:cxnSp>
          <p:nvCxnSpPr>
            <p:cNvPr id="109" name="直線單箭頭接點 108">
              <a:extLst>
                <a:ext uri="{FF2B5EF4-FFF2-40B4-BE49-F238E27FC236}">
                  <a16:creationId xmlns:a16="http://schemas.microsoft.com/office/drawing/2014/main" id="{44FF677E-C429-D0F7-A5B8-B13E2E96AB74}"/>
                </a:ext>
              </a:extLst>
            </p:cNvPr>
            <p:cNvCxnSpPr>
              <a:cxnSpLocks/>
            </p:cNvCxnSpPr>
            <p:nvPr/>
          </p:nvCxnSpPr>
          <p:spPr>
            <a:xfrm flipH="1">
              <a:off x="5625905" y="2921494"/>
              <a:ext cx="386080" cy="451397"/>
            </a:xfrm>
            <a:prstGeom prst="straightConnector1">
              <a:avLst/>
            </a:prstGeom>
            <a:ln w="1905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直線單箭頭接點 111">
              <a:extLst>
                <a:ext uri="{FF2B5EF4-FFF2-40B4-BE49-F238E27FC236}">
                  <a16:creationId xmlns:a16="http://schemas.microsoft.com/office/drawing/2014/main" id="{5ABFFB37-97B4-75D5-4CEC-C513E24D9E3F}"/>
                </a:ext>
              </a:extLst>
            </p:cNvPr>
            <p:cNvCxnSpPr>
              <a:cxnSpLocks/>
            </p:cNvCxnSpPr>
            <p:nvPr/>
          </p:nvCxnSpPr>
          <p:spPr>
            <a:xfrm flipH="1" flipV="1">
              <a:off x="6237034" y="2951629"/>
              <a:ext cx="402059" cy="503377"/>
            </a:xfrm>
            <a:prstGeom prst="straightConnector1">
              <a:avLst/>
            </a:prstGeom>
            <a:ln w="19050">
              <a:solidFill>
                <a:srgbClr val="99FF33"/>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線單箭頭接點 114">
              <a:extLst>
                <a:ext uri="{FF2B5EF4-FFF2-40B4-BE49-F238E27FC236}">
                  <a16:creationId xmlns:a16="http://schemas.microsoft.com/office/drawing/2014/main" id="{7D50D82C-8D7E-253F-D313-6363E697B235}"/>
                </a:ext>
              </a:extLst>
            </p:cNvPr>
            <p:cNvCxnSpPr>
              <a:cxnSpLocks/>
            </p:cNvCxnSpPr>
            <p:nvPr/>
          </p:nvCxnSpPr>
          <p:spPr>
            <a:xfrm flipH="1" flipV="1">
              <a:off x="6344409" y="2845534"/>
              <a:ext cx="1384006" cy="539404"/>
            </a:xfrm>
            <a:prstGeom prst="straightConnector1">
              <a:avLst/>
            </a:prstGeom>
            <a:ln w="19050">
              <a:solidFill>
                <a:srgbClr val="FF8FFF"/>
              </a:solidFill>
              <a:tailEnd type="triangle"/>
            </a:ln>
          </p:spPr>
          <p:style>
            <a:lnRef idx="1">
              <a:schemeClr val="accent1"/>
            </a:lnRef>
            <a:fillRef idx="0">
              <a:schemeClr val="accent1"/>
            </a:fillRef>
            <a:effectRef idx="0">
              <a:schemeClr val="accent1"/>
            </a:effectRef>
            <a:fontRef idx="minor">
              <a:schemeClr val="tx1"/>
            </a:fontRef>
          </p:style>
        </p:cxnSp>
        <p:pic>
          <p:nvPicPr>
            <p:cNvPr id="119" name="圖片 118" descr="\documentclass{article}&#10;\usepackage{amsmath}&#10;\pagestyle{empty}&#10;\begin{document}&#10;&#10;$v_0$&#10;&#10;&#10;\end{document}" title="IguanaTex Bitmap Display">
              <a:extLst>
                <a:ext uri="{FF2B5EF4-FFF2-40B4-BE49-F238E27FC236}">
                  <a16:creationId xmlns:a16="http://schemas.microsoft.com/office/drawing/2014/main" id="{71361A07-3A51-0D5E-8550-C7B4657D9EBA}"/>
                </a:ext>
              </a:extLst>
            </p:cNvPr>
            <p:cNvPicPr>
              <a:picLocks noChangeAspect="1"/>
            </p:cNvPicPr>
            <p:nvPr>
              <p:custDataLst>
                <p:tags r:id="rId5"/>
              </p:custDataLst>
            </p:nvPr>
          </p:nvPicPr>
          <p:blipFill>
            <a:blip r:embed="rId31"/>
            <a:stretch>
              <a:fillRect/>
            </a:stretch>
          </p:blipFill>
          <p:spPr>
            <a:xfrm>
              <a:off x="5550488" y="3548215"/>
              <a:ext cx="146776" cy="110669"/>
            </a:xfrm>
            <a:prstGeom prst="rect">
              <a:avLst/>
            </a:prstGeom>
          </p:spPr>
        </p:pic>
        <p:pic>
          <p:nvPicPr>
            <p:cNvPr id="126" name="圖片 125" descr="\documentclass{article}&#10;\usepackage{amsmath}&#10;\pagestyle{empty}&#10;\begin{document}&#10;&#10;$v_1$&#10;&#10;&#10;\end{document}" title="IguanaTex Bitmap Display">
              <a:extLst>
                <a:ext uri="{FF2B5EF4-FFF2-40B4-BE49-F238E27FC236}">
                  <a16:creationId xmlns:a16="http://schemas.microsoft.com/office/drawing/2014/main" id="{6DE9D630-06A3-3947-8C86-27DD818D9608}"/>
                </a:ext>
              </a:extLst>
            </p:cNvPr>
            <p:cNvPicPr>
              <a:picLocks noChangeAspect="1"/>
            </p:cNvPicPr>
            <p:nvPr>
              <p:custDataLst>
                <p:tags r:id="rId6"/>
              </p:custDataLst>
            </p:nvPr>
          </p:nvPicPr>
          <p:blipFill>
            <a:blip r:embed="rId32"/>
            <a:stretch>
              <a:fillRect/>
            </a:stretch>
          </p:blipFill>
          <p:spPr>
            <a:xfrm>
              <a:off x="6123821" y="3548214"/>
              <a:ext cx="141380" cy="108456"/>
            </a:xfrm>
            <a:prstGeom prst="rect">
              <a:avLst/>
            </a:prstGeom>
          </p:spPr>
        </p:pic>
        <p:pic>
          <p:nvPicPr>
            <p:cNvPr id="129" name="圖片 128" descr="\documentclass{article}&#10;\usepackage{amsmath}&#10;\pagestyle{empty}&#10;\begin{document}&#10;&#10;$v_2$&#10;&#10;&#10;\end{document}" title="IguanaTex Bitmap Display">
              <a:extLst>
                <a:ext uri="{FF2B5EF4-FFF2-40B4-BE49-F238E27FC236}">
                  <a16:creationId xmlns:a16="http://schemas.microsoft.com/office/drawing/2014/main" id="{8F228502-988A-8FFC-FF0C-6D3B6C566ECF}"/>
                </a:ext>
              </a:extLst>
            </p:cNvPr>
            <p:cNvPicPr>
              <a:picLocks noChangeAspect="1"/>
            </p:cNvPicPr>
            <p:nvPr>
              <p:custDataLst>
                <p:tags r:id="rId7"/>
              </p:custDataLst>
            </p:nvPr>
          </p:nvPicPr>
          <p:blipFill>
            <a:blip r:embed="rId33"/>
            <a:stretch>
              <a:fillRect/>
            </a:stretch>
          </p:blipFill>
          <p:spPr>
            <a:xfrm>
              <a:off x="6656019" y="3548214"/>
              <a:ext cx="145697" cy="108456"/>
            </a:xfrm>
            <a:prstGeom prst="rect">
              <a:avLst/>
            </a:prstGeom>
          </p:spPr>
        </p:pic>
        <p:pic>
          <p:nvPicPr>
            <p:cNvPr id="131" name="圖片 130" descr="\documentclass{article}&#10;\usepackage{amsmath}&#10;\pagestyle{empty}&#10;\begin{document}&#10;&#10;$v_3$&#10;&#10;&#10;\end{document}" title="IguanaTex Bitmap Display">
              <a:extLst>
                <a:ext uri="{FF2B5EF4-FFF2-40B4-BE49-F238E27FC236}">
                  <a16:creationId xmlns:a16="http://schemas.microsoft.com/office/drawing/2014/main" id="{B73D141A-AFD8-B1EB-6DA9-9C1A166CA7A1}"/>
                </a:ext>
              </a:extLst>
            </p:cNvPr>
            <p:cNvPicPr>
              <a:picLocks noChangeAspect="1"/>
            </p:cNvPicPr>
            <p:nvPr>
              <p:custDataLst>
                <p:tags r:id="rId8"/>
              </p:custDataLst>
            </p:nvPr>
          </p:nvPicPr>
          <p:blipFill>
            <a:blip r:embed="rId34"/>
            <a:stretch>
              <a:fillRect/>
            </a:stretch>
          </p:blipFill>
          <p:spPr>
            <a:xfrm>
              <a:off x="7197570" y="3548214"/>
              <a:ext cx="146776" cy="110669"/>
            </a:xfrm>
            <a:prstGeom prst="rect">
              <a:avLst/>
            </a:prstGeom>
          </p:spPr>
        </p:pic>
        <p:pic>
          <p:nvPicPr>
            <p:cNvPr id="134" name="圖片 133" descr="\documentclass{article}&#10;\usepackage{amsmath}&#10;\pagestyle{empty}&#10;\begin{document}&#10;&#10;$v_4$&#10;&#10;&#10;\end{document}" title="IguanaTex Bitmap Display">
              <a:extLst>
                <a:ext uri="{FF2B5EF4-FFF2-40B4-BE49-F238E27FC236}">
                  <a16:creationId xmlns:a16="http://schemas.microsoft.com/office/drawing/2014/main" id="{8B7A7FB5-71B7-60ED-C7D6-6C3AEBB53964}"/>
                </a:ext>
              </a:extLst>
            </p:cNvPr>
            <p:cNvPicPr>
              <a:picLocks noChangeAspect="1"/>
            </p:cNvPicPr>
            <p:nvPr>
              <p:custDataLst>
                <p:tags r:id="rId9"/>
              </p:custDataLst>
            </p:nvPr>
          </p:nvPicPr>
          <p:blipFill>
            <a:blip r:embed="rId35"/>
            <a:stretch>
              <a:fillRect/>
            </a:stretch>
          </p:blipFill>
          <p:spPr>
            <a:xfrm>
              <a:off x="7704046" y="3544205"/>
              <a:ext cx="148935" cy="108456"/>
            </a:xfrm>
            <a:prstGeom prst="rect">
              <a:avLst/>
            </a:prstGeom>
          </p:spPr>
        </p:pic>
        <p:pic>
          <p:nvPicPr>
            <p:cNvPr id="138" name="圖片 137" descr="\documentclass{article}&#10;\usepackage{amsmath}&#10;\pagestyle{empty}&#10;\begin{document}&#10;&#10;$c_0$&#10;&#10;&#10;\end{document}" title="IguanaTex Bitmap Display">
              <a:extLst>
                <a:ext uri="{FF2B5EF4-FFF2-40B4-BE49-F238E27FC236}">
                  <a16:creationId xmlns:a16="http://schemas.microsoft.com/office/drawing/2014/main" id="{C32C08F7-8AD9-783C-5845-9CD0E6178373}"/>
                </a:ext>
              </a:extLst>
            </p:cNvPr>
            <p:cNvPicPr>
              <a:picLocks noChangeAspect="1"/>
            </p:cNvPicPr>
            <p:nvPr>
              <p:custDataLst>
                <p:tags r:id="rId10"/>
              </p:custDataLst>
            </p:nvPr>
          </p:nvPicPr>
          <p:blipFill>
            <a:blip r:embed="rId36"/>
            <a:stretch>
              <a:fillRect/>
            </a:stretch>
          </p:blipFill>
          <p:spPr>
            <a:xfrm>
              <a:off x="6130915" y="2714837"/>
              <a:ext cx="135984" cy="110669"/>
            </a:xfrm>
            <a:prstGeom prst="rect">
              <a:avLst/>
            </a:prstGeom>
          </p:spPr>
        </p:pic>
        <p:pic>
          <p:nvPicPr>
            <p:cNvPr id="141" name="圖片 140" descr="\documentclass{article}&#10;\usepackage{amsmath}&#10;\pagestyle{empty}&#10;\begin{document}&#10;&#10;$c_1$&#10;&#10;&#10;\end{document}" title="IguanaTex Bitmap Display">
              <a:extLst>
                <a:ext uri="{FF2B5EF4-FFF2-40B4-BE49-F238E27FC236}">
                  <a16:creationId xmlns:a16="http://schemas.microsoft.com/office/drawing/2014/main" id="{71435838-DE44-1D46-574D-2C08EDC8263B}"/>
                </a:ext>
              </a:extLst>
            </p:cNvPr>
            <p:cNvPicPr>
              <a:picLocks noChangeAspect="1"/>
            </p:cNvPicPr>
            <p:nvPr>
              <p:custDataLst>
                <p:tags r:id="rId11"/>
              </p:custDataLst>
            </p:nvPr>
          </p:nvPicPr>
          <p:blipFill>
            <a:blip r:embed="rId37"/>
            <a:stretch>
              <a:fillRect/>
            </a:stretch>
          </p:blipFill>
          <p:spPr>
            <a:xfrm>
              <a:off x="6663573" y="2714837"/>
              <a:ext cx="130588" cy="108456"/>
            </a:xfrm>
            <a:prstGeom prst="rect">
              <a:avLst/>
            </a:prstGeom>
          </p:spPr>
        </p:pic>
        <p:pic>
          <p:nvPicPr>
            <p:cNvPr id="147" name="圖片 146" descr="\documentclass{article}&#10;\usepackage{amsmath}&#10;\pagestyle{empty}&#10;\begin{document}&#10;&#10;$c_2$&#10;&#10;&#10;\end{document}" title="IguanaTex Bitmap Display">
              <a:extLst>
                <a:ext uri="{FF2B5EF4-FFF2-40B4-BE49-F238E27FC236}">
                  <a16:creationId xmlns:a16="http://schemas.microsoft.com/office/drawing/2014/main" id="{4640E3A3-7054-EC28-7C6D-63E4EF1120A5}"/>
                </a:ext>
              </a:extLst>
            </p:cNvPr>
            <p:cNvPicPr>
              <a:picLocks noChangeAspect="1"/>
            </p:cNvPicPr>
            <p:nvPr>
              <p:custDataLst>
                <p:tags r:id="rId12"/>
              </p:custDataLst>
            </p:nvPr>
          </p:nvPicPr>
          <p:blipFill>
            <a:blip r:embed="rId38"/>
            <a:stretch>
              <a:fillRect/>
            </a:stretch>
          </p:blipFill>
          <p:spPr>
            <a:xfrm>
              <a:off x="7208363" y="2714837"/>
              <a:ext cx="134905" cy="108456"/>
            </a:xfrm>
            <a:prstGeom prst="rect">
              <a:avLst/>
            </a:prstGeom>
          </p:spPr>
        </p:pic>
      </p:grpSp>
      <p:pic>
        <p:nvPicPr>
          <p:cNvPr id="27" name="圖片 26" descr="\documentclass{article}&#10;\usepackage{amsmath}&#10;\usepackage{xcolor}&#10;\pagestyle{empty}&#10;&#10;\begin{document}&#10;&#10;\[&#10;\textcolor{blue}{L_{c_0 \to v_0}} = 2 \tanh^{-1} \left( &#10;\tanh \left( \frac{1}{2} \textcolor{green}{L_{v_2 \to c_0}} \right) &#10;\times &#10;\tanh \left( \frac{1}{2} \textcolor{magenta}{L_{v_4 \to c_0}} \right) &#10; \right)&#10;\]&#10;&#10;\end{document}" title="IguanaTex Picture Display">
            <a:extLst>
              <a:ext uri="{FF2B5EF4-FFF2-40B4-BE49-F238E27FC236}">
                <a16:creationId xmlns:a16="http://schemas.microsoft.com/office/drawing/2014/main" id="{0AAC8555-FBC3-C13A-A805-1C5CF6A821FB}"/>
              </a:ext>
            </a:extLst>
          </p:cNvPr>
          <p:cNvPicPr>
            <a:picLocks noChangeAspect="1"/>
          </p:cNvPicPr>
          <p:nvPr>
            <p:custDataLst>
              <p:tags r:id="rId3"/>
            </p:custDataLst>
          </p:nvPr>
        </p:nvPicPr>
        <p:blipFill>
          <a:blip r:embed="rId39"/>
          <a:stretch>
            <a:fillRect/>
          </a:stretch>
        </p:blipFill>
        <p:spPr>
          <a:xfrm>
            <a:off x="402678" y="2845559"/>
            <a:ext cx="5838172" cy="547200"/>
          </a:xfrm>
          <a:prstGeom prst="rect">
            <a:avLst/>
          </a:prstGeom>
        </p:spPr>
      </p:pic>
      <p:pic>
        <p:nvPicPr>
          <p:cNvPr id="18" name="圖片 17" descr="\documentclass{article}&#10;\usepackage{amsmath}&#10;\pagestyle{empty}&#10;\begin{document}&#10;&#10;&#10;\begin{equation}&#10; \textstyle L_{c_j \to v_i} = 2 \tanh^{-1} \left( \prod_{v' \in N(c_j){\setminus}{v_i}} \tanh \left( \frac{1}{2} L_{v' \to c_j} \right) \right)&#10;\tag{2}&#10;\end{equation}&#10;&#10;\end{document}" title="IguanaTex Picture Display">
            <a:extLst>
              <a:ext uri="{FF2B5EF4-FFF2-40B4-BE49-F238E27FC236}">
                <a16:creationId xmlns:a16="http://schemas.microsoft.com/office/drawing/2014/main" id="{72EA1301-53D0-48EA-C46C-0D17177D8C0D}"/>
              </a:ext>
            </a:extLst>
          </p:cNvPr>
          <p:cNvPicPr>
            <a:picLocks noChangeAspect="1"/>
          </p:cNvPicPr>
          <p:nvPr>
            <p:custDataLst>
              <p:tags r:id="rId4"/>
            </p:custDataLst>
          </p:nvPr>
        </p:nvPicPr>
        <p:blipFill>
          <a:blip r:embed="rId40"/>
          <a:stretch>
            <a:fillRect/>
          </a:stretch>
        </p:blipFill>
        <p:spPr>
          <a:xfrm>
            <a:off x="1388715" y="1438415"/>
            <a:ext cx="6363428" cy="410057"/>
          </a:xfrm>
          <a:prstGeom prst="rect">
            <a:avLst/>
          </a:prstGeom>
        </p:spPr>
      </p:pic>
    </p:spTree>
    <p:extLst>
      <p:ext uri="{BB962C8B-B14F-4D97-AF65-F5344CB8AC3E}">
        <p14:creationId xmlns:p14="http://schemas.microsoft.com/office/powerpoint/2010/main" val="340782902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E7A519-4A87-5D3C-3DE5-84391A00ADB9}"/>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AE02FBC8-D145-C7D7-596E-FF5D46AB6B31}"/>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377">
              <a:defRPr/>
            </a:pPr>
            <a:endParaRPr lang="zh-TW" altLang="en-US">
              <a:solidFill>
                <a:srgbClr val="FFFFFF"/>
              </a:solidFill>
              <a:latin typeface="Arial"/>
              <a:ea typeface="新細明體" panose="02020500000000000000" pitchFamily="18" charset="-120"/>
            </a:endParaRPr>
          </a:p>
        </p:txBody>
      </p:sp>
      <p:sp>
        <p:nvSpPr>
          <p:cNvPr id="6" name="標題 1">
            <a:extLst>
              <a:ext uri="{FF2B5EF4-FFF2-40B4-BE49-F238E27FC236}">
                <a16:creationId xmlns:a16="http://schemas.microsoft.com/office/drawing/2014/main" id="{6713554B-73ED-E121-165A-406FCD926EDD}"/>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pPr defTabSz="914377">
              <a:buClr>
                <a:srgbClr val="000000"/>
              </a:buClr>
              <a:defRPr/>
            </a:pPr>
            <a:r>
              <a:rPr lang="en-US" altLang="zh-TW" b="0" dirty="0">
                <a:solidFill>
                  <a:srgbClr val="FFFFFF"/>
                </a:solidFill>
              </a:rPr>
              <a:t>Appendix - Belief Propagation Algorithm  </a:t>
            </a:r>
            <a:endParaRPr lang="zh-TW" altLang="en-US" b="0" dirty="0">
              <a:solidFill>
                <a:srgbClr val="FFFFFF"/>
              </a:solidFill>
            </a:endParaRPr>
          </a:p>
        </p:txBody>
      </p:sp>
      <p:grpSp>
        <p:nvGrpSpPr>
          <p:cNvPr id="19" name="群組 18">
            <a:extLst>
              <a:ext uri="{FF2B5EF4-FFF2-40B4-BE49-F238E27FC236}">
                <a16:creationId xmlns:a16="http://schemas.microsoft.com/office/drawing/2014/main" id="{BE1D401C-5243-BBD1-FB66-9CC79E382E24}"/>
              </a:ext>
            </a:extLst>
          </p:cNvPr>
          <p:cNvGrpSpPr/>
          <p:nvPr/>
        </p:nvGrpSpPr>
        <p:grpSpPr>
          <a:xfrm>
            <a:off x="0" y="4902300"/>
            <a:ext cx="9144000" cy="241201"/>
            <a:chOff x="14866" y="4663715"/>
            <a:chExt cx="9129137" cy="241201"/>
          </a:xfrm>
        </p:grpSpPr>
        <p:sp>
          <p:nvSpPr>
            <p:cNvPr id="20" name="Google Shape;298;p39">
              <a:extLst>
                <a:ext uri="{FF2B5EF4-FFF2-40B4-BE49-F238E27FC236}">
                  <a16:creationId xmlns:a16="http://schemas.microsoft.com/office/drawing/2014/main" id="{E54612F9-5FDF-F6BD-9CBE-E75A675722E5}"/>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21" name="Google Shape;297;p39 1">
              <a:extLst>
                <a:ext uri="{FF2B5EF4-FFF2-40B4-BE49-F238E27FC236}">
                  <a16:creationId xmlns:a16="http://schemas.microsoft.com/office/drawing/2014/main" id="{0642F650-F460-D4F8-0BEF-7DCED2D129D7}"/>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22" name="Google Shape;297;p39 2">
              <a:extLst>
                <a:ext uri="{FF2B5EF4-FFF2-40B4-BE49-F238E27FC236}">
                  <a16:creationId xmlns:a16="http://schemas.microsoft.com/office/drawing/2014/main" id="{1D1CD0F1-04E8-8E7E-EEFA-CA2C3958E138}"/>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23" name="矩形 22">
            <a:extLst>
              <a:ext uri="{FF2B5EF4-FFF2-40B4-BE49-F238E27FC236}">
                <a16:creationId xmlns:a16="http://schemas.microsoft.com/office/drawing/2014/main" id="{0D58B4B3-FA2A-44EE-9A53-2AED52B5CECB}"/>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33</a:t>
            </a:fld>
            <a:endParaRPr lang="zh-TW" altLang="en-US" sz="1200" b="1" dirty="0">
              <a:ln w="0"/>
              <a:solidFill>
                <a:srgbClr val="FFFFFF"/>
              </a:solidFill>
              <a:latin typeface="Montserrat" panose="00000500000000000000" pitchFamily="2" charset="0"/>
            </a:endParaRPr>
          </a:p>
        </p:txBody>
      </p:sp>
      <p:pic>
        <p:nvPicPr>
          <p:cNvPr id="37" name="圖片 36" descr="\documentclass{article}&#10;\usepackage{amsmath}&#10;\pagestyle{empty}&#10;\begin{document}&#10;&#10;\begin{enumerate} &#10;          \setcounter{enumi}{2}&#10;    \item \textbf{VN update:} Compute outgoing VN messages $L_{v_i \to c_j}$ for each VN to be transmitted to the CNs.&#10;&#10;&#10;\end{enumerate}&#10;&#10;&#10;\end{document}" title="IguanaTex Picture Display">
            <a:extLst>
              <a:ext uri="{FF2B5EF4-FFF2-40B4-BE49-F238E27FC236}">
                <a16:creationId xmlns:a16="http://schemas.microsoft.com/office/drawing/2014/main" id="{BFF971C8-60A5-3745-60D3-C4C3616BCB47}"/>
              </a:ext>
            </a:extLst>
          </p:cNvPr>
          <p:cNvPicPr>
            <a:picLocks noChangeAspect="1"/>
          </p:cNvPicPr>
          <p:nvPr>
            <p:custDataLst>
              <p:tags r:id="rId1"/>
            </p:custDataLst>
          </p:nvPr>
        </p:nvPicPr>
        <p:blipFill>
          <a:blip r:embed="rId21"/>
          <a:stretch>
            <a:fillRect/>
          </a:stretch>
        </p:blipFill>
        <p:spPr>
          <a:xfrm>
            <a:off x="175958" y="822151"/>
            <a:ext cx="7560692" cy="438857"/>
          </a:xfrm>
          <a:prstGeom prst="rect">
            <a:avLst/>
          </a:prstGeom>
        </p:spPr>
      </p:pic>
      <p:pic>
        <p:nvPicPr>
          <p:cNvPr id="106" name="圖片 105" descr="\documentclass{article}&#10;\usepackage{amsmath}&#10;\pagestyle{empty}&#10;\begin{document}&#10;&#10;Ex : &#10;&#10;&#10;\end{document}" title="IguanaTex Picture Display">
            <a:extLst>
              <a:ext uri="{FF2B5EF4-FFF2-40B4-BE49-F238E27FC236}">
                <a16:creationId xmlns:a16="http://schemas.microsoft.com/office/drawing/2014/main" id="{D0F5B9A9-2BF4-CCBF-3099-9696F07A1834}"/>
              </a:ext>
            </a:extLst>
          </p:cNvPr>
          <p:cNvPicPr>
            <a:picLocks noChangeAspect="1"/>
          </p:cNvPicPr>
          <p:nvPr>
            <p:custDataLst>
              <p:tags r:id="rId2"/>
            </p:custDataLst>
          </p:nvPr>
        </p:nvPicPr>
        <p:blipFill>
          <a:blip r:embed="rId22"/>
          <a:stretch>
            <a:fillRect/>
          </a:stretch>
        </p:blipFill>
        <p:spPr>
          <a:xfrm>
            <a:off x="175957" y="2379257"/>
            <a:ext cx="388115" cy="154971"/>
          </a:xfrm>
          <a:prstGeom prst="rect">
            <a:avLst/>
          </a:prstGeom>
        </p:spPr>
      </p:pic>
      <p:grpSp>
        <p:nvGrpSpPr>
          <p:cNvPr id="5" name="群組 4">
            <a:extLst>
              <a:ext uri="{FF2B5EF4-FFF2-40B4-BE49-F238E27FC236}">
                <a16:creationId xmlns:a16="http://schemas.microsoft.com/office/drawing/2014/main" id="{36C7F30D-F15A-4823-D58C-E5E99EF1CCE4}"/>
              </a:ext>
            </a:extLst>
          </p:cNvPr>
          <p:cNvGrpSpPr/>
          <p:nvPr/>
        </p:nvGrpSpPr>
        <p:grpSpPr>
          <a:xfrm>
            <a:off x="5301493" y="2401087"/>
            <a:ext cx="2426923" cy="1920267"/>
            <a:chOff x="5499174" y="2456741"/>
            <a:chExt cx="2426923" cy="1920266"/>
          </a:xfrm>
        </p:grpSpPr>
        <p:grpSp>
          <p:nvGrpSpPr>
            <p:cNvPr id="186" name="群組 185">
              <a:extLst>
                <a:ext uri="{FF2B5EF4-FFF2-40B4-BE49-F238E27FC236}">
                  <a16:creationId xmlns:a16="http://schemas.microsoft.com/office/drawing/2014/main" id="{F76E6776-2586-AA04-D77F-590A2CC4D572}"/>
                </a:ext>
              </a:extLst>
            </p:cNvPr>
            <p:cNvGrpSpPr/>
            <p:nvPr/>
          </p:nvGrpSpPr>
          <p:grpSpPr>
            <a:xfrm>
              <a:off x="5499174" y="2456741"/>
              <a:ext cx="2426923" cy="1920266"/>
              <a:chOff x="5499174" y="2456741"/>
              <a:chExt cx="2426923" cy="1920266"/>
            </a:xfrm>
          </p:grpSpPr>
          <p:pic>
            <p:nvPicPr>
              <p:cNvPr id="86" name="圖片 85" descr="一張含有 黑色, 黑暗 的圖片&#10;&#10;自動產生的描述">
                <a:extLst>
                  <a:ext uri="{FF2B5EF4-FFF2-40B4-BE49-F238E27FC236}">
                    <a16:creationId xmlns:a16="http://schemas.microsoft.com/office/drawing/2014/main" id="{2E70002D-1660-CF8A-3ED5-9D03EAFFE5A1}"/>
                  </a:ext>
                </a:extLst>
              </p:cNvPr>
              <p:cNvPicPr>
                <a:picLocks noChangeAspect="1"/>
              </p:cNvPicPr>
              <p:nvPr/>
            </p:nvPicPr>
            <p:blipFill>
              <a:blip r:embed="rId23"/>
              <a:stretch>
                <a:fillRect/>
              </a:stretch>
            </p:blipFill>
            <p:spPr>
              <a:xfrm>
                <a:off x="5499174" y="2635501"/>
                <a:ext cx="2426923" cy="1352068"/>
              </a:xfrm>
              <a:prstGeom prst="rect">
                <a:avLst/>
              </a:prstGeom>
            </p:spPr>
          </p:pic>
          <p:pic>
            <p:nvPicPr>
              <p:cNvPr id="89" name="圖片 88" descr="\documentclass{article}&#10;\usepackage{xcolor}&#10;\usepackage{amsmath}&#10;\pagestyle{empty}&#10;\begin{document}&#10;\textcolor{brown}{\textbf{Variable Node (VN)}}&#10;&#10;&#10;\end{document}" title="IguanaTex Picture Display">
                <a:extLst>
                  <a:ext uri="{FF2B5EF4-FFF2-40B4-BE49-F238E27FC236}">
                    <a16:creationId xmlns:a16="http://schemas.microsoft.com/office/drawing/2014/main" id="{A17D700E-2987-F282-E85A-0F46E593292E}"/>
                  </a:ext>
                </a:extLst>
              </p:cNvPr>
              <p:cNvPicPr>
                <a:picLocks noChangeAspect="1"/>
              </p:cNvPicPr>
              <p:nvPr>
                <p:custDataLst>
                  <p:tags r:id="rId13"/>
                </p:custDataLst>
              </p:nvPr>
            </p:nvPicPr>
            <p:blipFill>
              <a:blip r:embed="rId24"/>
              <a:stretch>
                <a:fillRect/>
              </a:stretch>
            </p:blipFill>
            <p:spPr>
              <a:xfrm>
                <a:off x="6155479" y="4239815"/>
                <a:ext cx="1348303" cy="137192"/>
              </a:xfrm>
              <a:prstGeom prst="rect">
                <a:avLst/>
              </a:prstGeom>
            </p:spPr>
          </p:pic>
          <p:pic>
            <p:nvPicPr>
              <p:cNvPr id="90" name="圖片 89" descr="\documentclass{article}&#10;\usepackage{xcolor}&#10;\usepackage{amsmath}&#10;\pagestyle{empty}&#10;\begin{document}&#10;\textcolor{teal}{\textbf{Check Node (CN)}}&#10; &#10;&#10;&#10;\end{document}" title="IguanaTex Picture Display">
                <a:extLst>
                  <a:ext uri="{FF2B5EF4-FFF2-40B4-BE49-F238E27FC236}">
                    <a16:creationId xmlns:a16="http://schemas.microsoft.com/office/drawing/2014/main" id="{4436AE8E-0DBC-ACE6-5BC1-1D1FB272D1F0}"/>
                  </a:ext>
                </a:extLst>
              </p:cNvPr>
              <p:cNvPicPr>
                <a:picLocks noChangeAspect="1"/>
              </p:cNvPicPr>
              <p:nvPr>
                <p:custDataLst>
                  <p:tags r:id="rId14"/>
                </p:custDataLst>
              </p:nvPr>
            </p:nvPicPr>
            <p:blipFill>
              <a:blip r:embed="rId25"/>
              <a:stretch>
                <a:fillRect/>
              </a:stretch>
            </p:blipFill>
            <p:spPr>
              <a:xfrm>
                <a:off x="6155480" y="2456741"/>
                <a:ext cx="1188866" cy="136547"/>
              </a:xfrm>
              <a:prstGeom prst="rect">
                <a:avLst/>
              </a:prstGeom>
            </p:spPr>
          </p:pic>
          <p:pic>
            <p:nvPicPr>
              <p:cNvPr id="150" name="圖片 149" descr="\documentclass{article}&#10;\usepackage{amsmath}&#10;\pagestyle{empty}&#10;\begin{document}&#10;&#10;$L_{v_0}$&#10;&#10;&#10;\end{document}" title="IguanaTex Bitmap Display">
                <a:extLst>
                  <a:ext uri="{FF2B5EF4-FFF2-40B4-BE49-F238E27FC236}">
                    <a16:creationId xmlns:a16="http://schemas.microsoft.com/office/drawing/2014/main" id="{21371689-5862-BDA1-1799-5668B7DA0D01}"/>
                  </a:ext>
                </a:extLst>
              </p:cNvPr>
              <p:cNvPicPr>
                <a:picLocks noChangeAspect="1"/>
              </p:cNvPicPr>
              <p:nvPr>
                <p:custDataLst>
                  <p:tags r:id="rId15"/>
                </p:custDataLst>
              </p:nvPr>
            </p:nvPicPr>
            <p:blipFill>
              <a:blip r:embed="rId26"/>
              <a:stretch>
                <a:fillRect/>
              </a:stretch>
            </p:blipFill>
            <p:spPr>
              <a:xfrm>
                <a:off x="5550489" y="3975980"/>
                <a:ext cx="240669" cy="172644"/>
              </a:xfrm>
              <a:prstGeom prst="rect">
                <a:avLst/>
              </a:prstGeom>
            </p:spPr>
          </p:pic>
          <p:pic>
            <p:nvPicPr>
              <p:cNvPr id="170" name="圖片 169" descr="\documentclass{article}&#10;\usepackage{amsmath}&#10;\pagestyle{empty}&#10;\begin{document}&#10;&#10;$L_{v_{1}}$&#10;&#10;&#10;\end{document}" title="IguanaTex Bitmap Display">
                <a:extLst>
                  <a:ext uri="{FF2B5EF4-FFF2-40B4-BE49-F238E27FC236}">
                    <a16:creationId xmlns:a16="http://schemas.microsoft.com/office/drawing/2014/main" id="{ECA7C8A7-D8B2-B86A-9E9E-8740153F1D0F}"/>
                  </a:ext>
                </a:extLst>
              </p:cNvPr>
              <p:cNvPicPr>
                <a:picLocks noChangeAspect="1"/>
              </p:cNvPicPr>
              <p:nvPr>
                <p:custDataLst>
                  <p:tags r:id="rId16"/>
                </p:custDataLst>
              </p:nvPr>
            </p:nvPicPr>
            <p:blipFill>
              <a:blip r:embed="rId27"/>
              <a:stretch>
                <a:fillRect/>
              </a:stretch>
            </p:blipFill>
            <p:spPr>
              <a:xfrm>
                <a:off x="6093906" y="3976811"/>
                <a:ext cx="236352" cy="170430"/>
              </a:xfrm>
              <a:prstGeom prst="rect">
                <a:avLst/>
              </a:prstGeom>
            </p:spPr>
          </p:pic>
          <p:pic>
            <p:nvPicPr>
              <p:cNvPr id="175" name="圖片 174" descr="\documentclass{article}&#10;\usepackage{amsmath}&#10;\pagestyle{empty}&#10;\begin{document}&#10;&#10;$L_{v_{2}}$&#10;&#10;&#10;\end{document}" title="IguanaTex Bitmap Display">
                <a:extLst>
                  <a:ext uri="{FF2B5EF4-FFF2-40B4-BE49-F238E27FC236}">
                    <a16:creationId xmlns:a16="http://schemas.microsoft.com/office/drawing/2014/main" id="{498DCA87-E714-00BC-5B71-65F15FEBC303}"/>
                  </a:ext>
                </a:extLst>
              </p:cNvPr>
              <p:cNvPicPr>
                <a:picLocks noChangeAspect="1"/>
              </p:cNvPicPr>
              <p:nvPr>
                <p:custDataLst>
                  <p:tags r:id="rId17"/>
                </p:custDataLst>
              </p:nvPr>
            </p:nvPicPr>
            <p:blipFill>
              <a:blip r:embed="rId28"/>
              <a:stretch>
                <a:fillRect/>
              </a:stretch>
            </p:blipFill>
            <p:spPr>
              <a:xfrm>
                <a:off x="6656019" y="3984250"/>
                <a:ext cx="239590" cy="170430"/>
              </a:xfrm>
              <a:prstGeom prst="rect">
                <a:avLst/>
              </a:prstGeom>
            </p:spPr>
          </p:pic>
          <p:pic>
            <p:nvPicPr>
              <p:cNvPr id="180" name="圖片 179" descr="\documentclass{article}&#10;\usepackage{amsmath}&#10;\pagestyle{empty}&#10;\begin{document}&#10;&#10;$L_{v_{3}}$&#10;&#10;&#10;\end{document}" title="IguanaTex Bitmap Display">
                <a:extLst>
                  <a:ext uri="{FF2B5EF4-FFF2-40B4-BE49-F238E27FC236}">
                    <a16:creationId xmlns:a16="http://schemas.microsoft.com/office/drawing/2014/main" id="{CF7DBD5E-3CE1-5956-E4C4-E82B04C71FE6}"/>
                  </a:ext>
                </a:extLst>
              </p:cNvPr>
              <p:cNvPicPr>
                <a:picLocks noChangeAspect="1"/>
              </p:cNvPicPr>
              <p:nvPr>
                <p:custDataLst>
                  <p:tags r:id="rId18"/>
                </p:custDataLst>
              </p:nvPr>
            </p:nvPicPr>
            <p:blipFill>
              <a:blip r:embed="rId29"/>
              <a:stretch>
                <a:fillRect/>
              </a:stretch>
            </p:blipFill>
            <p:spPr>
              <a:xfrm>
                <a:off x="7195119" y="3985175"/>
                <a:ext cx="240669" cy="172644"/>
              </a:xfrm>
              <a:prstGeom prst="rect">
                <a:avLst/>
              </a:prstGeom>
            </p:spPr>
          </p:pic>
          <p:pic>
            <p:nvPicPr>
              <p:cNvPr id="185" name="圖片 184" descr="\documentclass{article}&#10;\usepackage{amsmath}&#10;\pagestyle{empty}&#10;\begin{document}&#10;&#10;$L_{v_{4}}$&#10;&#10;&#10;\end{document}" title="IguanaTex Bitmap Display">
                <a:extLst>
                  <a:ext uri="{FF2B5EF4-FFF2-40B4-BE49-F238E27FC236}">
                    <a16:creationId xmlns:a16="http://schemas.microsoft.com/office/drawing/2014/main" id="{9DA457DE-CB88-0494-D827-8BF634DE4EAC}"/>
                  </a:ext>
                </a:extLst>
              </p:cNvPr>
              <p:cNvPicPr>
                <a:picLocks noChangeAspect="1"/>
              </p:cNvPicPr>
              <p:nvPr>
                <p:custDataLst>
                  <p:tags r:id="rId19"/>
                </p:custDataLst>
              </p:nvPr>
            </p:nvPicPr>
            <p:blipFill>
              <a:blip r:embed="rId30"/>
              <a:stretch>
                <a:fillRect/>
              </a:stretch>
            </p:blipFill>
            <p:spPr>
              <a:xfrm>
                <a:off x="7683269" y="3993050"/>
                <a:ext cx="242828" cy="170430"/>
              </a:xfrm>
              <a:prstGeom prst="rect">
                <a:avLst/>
              </a:prstGeom>
            </p:spPr>
          </p:pic>
        </p:grpSp>
        <p:cxnSp>
          <p:nvCxnSpPr>
            <p:cNvPr id="109" name="直線單箭頭接點 108">
              <a:extLst>
                <a:ext uri="{FF2B5EF4-FFF2-40B4-BE49-F238E27FC236}">
                  <a16:creationId xmlns:a16="http://schemas.microsoft.com/office/drawing/2014/main" id="{F594DC7E-6A44-6A9C-F95F-B745C24BCEFA}"/>
                </a:ext>
              </a:extLst>
            </p:cNvPr>
            <p:cNvCxnSpPr>
              <a:cxnSpLocks/>
            </p:cNvCxnSpPr>
            <p:nvPr/>
          </p:nvCxnSpPr>
          <p:spPr>
            <a:xfrm flipV="1">
              <a:off x="5610129" y="2912189"/>
              <a:ext cx="408575" cy="461341"/>
            </a:xfrm>
            <a:prstGeom prst="straightConnector1">
              <a:avLst/>
            </a:prstGeom>
            <a:ln w="1905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直線單箭頭接點 111">
              <a:extLst>
                <a:ext uri="{FF2B5EF4-FFF2-40B4-BE49-F238E27FC236}">
                  <a16:creationId xmlns:a16="http://schemas.microsoft.com/office/drawing/2014/main" id="{73980FF6-76F6-BA4B-7667-B2A7DE0032F3}"/>
                </a:ext>
              </a:extLst>
            </p:cNvPr>
            <p:cNvCxnSpPr>
              <a:cxnSpLocks/>
            </p:cNvCxnSpPr>
            <p:nvPr/>
          </p:nvCxnSpPr>
          <p:spPr>
            <a:xfrm flipV="1">
              <a:off x="5636814" y="3707305"/>
              <a:ext cx="0" cy="240898"/>
            </a:xfrm>
            <a:prstGeom prst="straightConnector1">
              <a:avLst/>
            </a:prstGeom>
            <a:ln w="28575">
              <a:solidFill>
                <a:srgbClr val="99FF33"/>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線單箭頭接點 114">
              <a:extLst>
                <a:ext uri="{FF2B5EF4-FFF2-40B4-BE49-F238E27FC236}">
                  <a16:creationId xmlns:a16="http://schemas.microsoft.com/office/drawing/2014/main" id="{ED41885B-AADD-9F40-965A-393CE7B851E6}"/>
                </a:ext>
              </a:extLst>
            </p:cNvPr>
            <p:cNvCxnSpPr>
              <a:cxnSpLocks/>
            </p:cNvCxnSpPr>
            <p:nvPr/>
          </p:nvCxnSpPr>
          <p:spPr>
            <a:xfrm flipH="1">
              <a:off x="5791158" y="2933023"/>
              <a:ext cx="1479800" cy="512397"/>
            </a:xfrm>
            <a:prstGeom prst="straightConnector1">
              <a:avLst/>
            </a:prstGeom>
            <a:ln w="19050">
              <a:solidFill>
                <a:srgbClr val="FF8FFF"/>
              </a:solidFill>
              <a:tailEnd type="triangle"/>
            </a:ln>
          </p:spPr>
          <p:style>
            <a:lnRef idx="1">
              <a:schemeClr val="accent1"/>
            </a:lnRef>
            <a:fillRef idx="0">
              <a:schemeClr val="accent1"/>
            </a:fillRef>
            <a:effectRef idx="0">
              <a:schemeClr val="accent1"/>
            </a:effectRef>
            <a:fontRef idx="minor">
              <a:schemeClr val="tx1"/>
            </a:fontRef>
          </p:style>
        </p:cxnSp>
        <p:pic>
          <p:nvPicPr>
            <p:cNvPr id="119" name="圖片 118" descr="\documentclass{article}&#10;\usepackage{amsmath}&#10;\pagestyle{empty}&#10;\begin{document}&#10;&#10;$v_0$&#10;&#10;&#10;\end{document}" title="IguanaTex Bitmap Display">
              <a:extLst>
                <a:ext uri="{FF2B5EF4-FFF2-40B4-BE49-F238E27FC236}">
                  <a16:creationId xmlns:a16="http://schemas.microsoft.com/office/drawing/2014/main" id="{DFD5749B-0075-08A0-FE1B-05E950A95D19}"/>
                </a:ext>
              </a:extLst>
            </p:cNvPr>
            <p:cNvPicPr>
              <a:picLocks noChangeAspect="1"/>
            </p:cNvPicPr>
            <p:nvPr>
              <p:custDataLst>
                <p:tags r:id="rId5"/>
              </p:custDataLst>
            </p:nvPr>
          </p:nvPicPr>
          <p:blipFill>
            <a:blip r:embed="rId31"/>
            <a:stretch>
              <a:fillRect/>
            </a:stretch>
          </p:blipFill>
          <p:spPr>
            <a:xfrm>
              <a:off x="5550488" y="3548215"/>
              <a:ext cx="146776" cy="110669"/>
            </a:xfrm>
            <a:prstGeom prst="rect">
              <a:avLst/>
            </a:prstGeom>
          </p:spPr>
        </p:pic>
        <p:pic>
          <p:nvPicPr>
            <p:cNvPr id="126" name="圖片 125" descr="\documentclass{article}&#10;\usepackage{amsmath}&#10;\pagestyle{empty}&#10;\begin{document}&#10;&#10;$v_1$&#10;&#10;&#10;\end{document}" title="IguanaTex Bitmap Display">
              <a:extLst>
                <a:ext uri="{FF2B5EF4-FFF2-40B4-BE49-F238E27FC236}">
                  <a16:creationId xmlns:a16="http://schemas.microsoft.com/office/drawing/2014/main" id="{6981A0DB-4C3B-59D7-529B-7B63844FFB83}"/>
                </a:ext>
              </a:extLst>
            </p:cNvPr>
            <p:cNvPicPr>
              <a:picLocks noChangeAspect="1"/>
            </p:cNvPicPr>
            <p:nvPr>
              <p:custDataLst>
                <p:tags r:id="rId6"/>
              </p:custDataLst>
            </p:nvPr>
          </p:nvPicPr>
          <p:blipFill>
            <a:blip r:embed="rId32"/>
            <a:stretch>
              <a:fillRect/>
            </a:stretch>
          </p:blipFill>
          <p:spPr>
            <a:xfrm>
              <a:off x="6123821" y="3548214"/>
              <a:ext cx="141380" cy="108456"/>
            </a:xfrm>
            <a:prstGeom prst="rect">
              <a:avLst/>
            </a:prstGeom>
          </p:spPr>
        </p:pic>
        <p:pic>
          <p:nvPicPr>
            <p:cNvPr id="129" name="圖片 128" descr="\documentclass{article}&#10;\usepackage{amsmath}&#10;\pagestyle{empty}&#10;\begin{document}&#10;&#10;$v_2$&#10;&#10;&#10;\end{document}" title="IguanaTex Bitmap Display">
              <a:extLst>
                <a:ext uri="{FF2B5EF4-FFF2-40B4-BE49-F238E27FC236}">
                  <a16:creationId xmlns:a16="http://schemas.microsoft.com/office/drawing/2014/main" id="{9B8E1E53-A9D4-1301-72FE-CE3CD9545890}"/>
                </a:ext>
              </a:extLst>
            </p:cNvPr>
            <p:cNvPicPr>
              <a:picLocks noChangeAspect="1"/>
            </p:cNvPicPr>
            <p:nvPr>
              <p:custDataLst>
                <p:tags r:id="rId7"/>
              </p:custDataLst>
            </p:nvPr>
          </p:nvPicPr>
          <p:blipFill>
            <a:blip r:embed="rId33"/>
            <a:stretch>
              <a:fillRect/>
            </a:stretch>
          </p:blipFill>
          <p:spPr>
            <a:xfrm>
              <a:off x="6656019" y="3548214"/>
              <a:ext cx="145697" cy="108456"/>
            </a:xfrm>
            <a:prstGeom prst="rect">
              <a:avLst/>
            </a:prstGeom>
          </p:spPr>
        </p:pic>
        <p:pic>
          <p:nvPicPr>
            <p:cNvPr id="131" name="圖片 130" descr="\documentclass{article}&#10;\usepackage{amsmath}&#10;\pagestyle{empty}&#10;\begin{document}&#10;&#10;$v_3$&#10;&#10;&#10;\end{document}" title="IguanaTex Bitmap Display">
              <a:extLst>
                <a:ext uri="{FF2B5EF4-FFF2-40B4-BE49-F238E27FC236}">
                  <a16:creationId xmlns:a16="http://schemas.microsoft.com/office/drawing/2014/main" id="{8C2AB77A-888C-5104-4E55-27AE8DFE76A3}"/>
                </a:ext>
              </a:extLst>
            </p:cNvPr>
            <p:cNvPicPr>
              <a:picLocks noChangeAspect="1"/>
            </p:cNvPicPr>
            <p:nvPr>
              <p:custDataLst>
                <p:tags r:id="rId8"/>
              </p:custDataLst>
            </p:nvPr>
          </p:nvPicPr>
          <p:blipFill>
            <a:blip r:embed="rId34"/>
            <a:stretch>
              <a:fillRect/>
            </a:stretch>
          </p:blipFill>
          <p:spPr>
            <a:xfrm>
              <a:off x="7197570" y="3548214"/>
              <a:ext cx="146776" cy="110669"/>
            </a:xfrm>
            <a:prstGeom prst="rect">
              <a:avLst/>
            </a:prstGeom>
          </p:spPr>
        </p:pic>
        <p:pic>
          <p:nvPicPr>
            <p:cNvPr id="134" name="圖片 133" descr="\documentclass{article}&#10;\usepackage{amsmath}&#10;\pagestyle{empty}&#10;\begin{document}&#10;&#10;$v_4$&#10;&#10;&#10;\end{document}" title="IguanaTex Bitmap Display">
              <a:extLst>
                <a:ext uri="{FF2B5EF4-FFF2-40B4-BE49-F238E27FC236}">
                  <a16:creationId xmlns:a16="http://schemas.microsoft.com/office/drawing/2014/main" id="{8E10D945-0CDD-3912-6228-9FB2EC0B4B6A}"/>
                </a:ext>
              </a:extLst>
            </p:cNvPr>
            <p:cNvPicPr>
              <a:picLocks noChangeAspect="1"/>
            </p:cNvPicPr>
            <p:nvPr>
              <p:custDataLst>
                <p:tags r:id="rId9"/>
              </p:custDataLst>
            </p:nvPr>
          </p:nvPicPr>
          <p:blipFill>
            <a:blip r:embed="rId35"/>
            <a:stretch>
              <a:fillRect/>
            </a:stretch>
          </p:blipFill>
          <p:spPr>
            <a:xfrm>
              <a:off x="7704046" y="3544205"/>
              <a:ext cx="148935" cy="108456"/>
            </a:xfrm>
            <a:prstGeom prst="rect">
              <a:avLst/>
            </a:prstGeom>
          </p:spPr>
        </p:pic>
        <p:pic>
          <p:nvPicPr>
            <p:cNvPr id="138" name="圖片 137" descr="\documentclass{article}&#10;\usepackage{amsmath}&#10;\pagestyle{empty}&#10;\begin{document}&#10;&#10;$c_0$&#10;&#10;&#10;\end{document}" title="IguanaTex Bitmap Display">
              <a:extLst>
                <a:ext uri="{FF2B5EF4-FFF2-40B4-BE49-F238E27FC236}">
                  <a16:creationId xmlns:a16="http://schemas.microsoft.com/office/drawing/2014/main" id="{5B5A1C11-BCB4-FABC-FBD6-097D2B3EFF9F}"/>
                </a:ext>
              </a:extLst>
            </p:cNvPr>
            <p:cNvPicPr>
              <a:picLocks noChangeAspect="1"/>
            </p:cNvPicPr>
            <p:nvPr>
              <p:custDataLst>
                <p:tags r:id="rId10"/>
              </p:custDataLst>
            </p:nvPr>
          </p:nvPicPr>
          <p:blipFill>
            <a:blip r:embed="rId36"/>
            <a:stretch>
              <a:fillRect/>
            </a:stretch>
          </p:blipFill>
          <p:spPr>
            <a:xfrm>
              <a:off x="6130915" y="2714837"/>
              <a:ext cx="135984" cy="110669"/>
            </a:xfrm>
            <a:prstGeom prst="rect">
              <a:avLst/>
            </a:prstGeom>
          </p:spPr>
        </p:pic>
        <p:pic>
          <p:nvPicPr>
            <p:cNvPr id="141" name="圖片 140" descr="\documentclass{article}&#10;\usepackage{amsmath}&#10;\pagestyle{empty}&#10;\begin{document}&#10;&#10;$c_1$&#10;&#10;&#10;\end{document}" title="IguanaTex Bitmap Display">
              <a:extLst>
                <a:ext uri="{FF2B5EF4-FFF2-40B4-BE49-F238E27FC236}">
                  <a16:creationId xmlns:a16="http://schemas.microsoft.com/office/drawing/2014/main" id="{1C33234E-AF30-0404-6798-5AA13473FEAD}"/>
                </a:ext>
              </a:extLst>
            </p:cNvPr>
            <p:cNvPicPr>
              <a:picLocks noChangeAspect="1"/>
            </p:cNvPicPr>
            <p:nvPr>
              <p:custDataLst>
                <p:tags r:id="rId11"/>
              </p:custDataLst>
            </p:nvPr>
          </p:nvPicPr>
          <p:blipFill>
            <a:blip r:embed="rId37"/>
            <a:stretch>
              <a:fillRect/>
            </a:stretch>
          </p:blipFill>
          <p:spPr>
            <a:xfrm>
              <a:off x="6663573" y="2714837"/>
              <a:ext cx="130588" cy="108456"/>
            </a:xfrm>
            <a:prstGeom prst="rect">
              <a:avLst/>
            </a:prstGeom>
          </p:spPr>
        </p:pic>
        <p:pic>
          <p:nvPicPr>
            <p:cNvPr id="147" name="圖片 146" descr="\documentclass{article}&#10;\usepackage{amsmath}&#10;\pagestyle{empty}&#10;\begin{document}&#10;&#10;$c_2$&#10;&#10;&#10;\end{document}" title="IguanaTex Bitmap Display">
              <a:extLst>
                <a:ext uri="{FF2B5EF4-FFF2-40B4-BE49-F238E27FC236}">
                  <a16:creationId xmlns:a16="http://schemas.microsoft.com/office/drawing/2014/main" id="{543E509E-700F-EAA7-1E78-3A7355FEC437}"/>
                </a:ext>
              </a:extLst>
            </p:cNvPr>
            <p:cNvPicPr>
              <a:picLocks noChangeAspect="1"/>
            </p:cNvPicPr>
            <p:nvPr>
              <p:custDataLst>
                <p:tags r:id="rId12"/>
              </p:custDataLst>
            </p:nvPr>
          </p:nvPicPr>
          <p:blipFill>
            <a:blip r:embed="rId38"/>
            <a:stretch>
              <a:fillRect/>
            </a:stretch>
          </p:blipFill>
          <p:spPr>
            <a:xfrm>
              <a:off x="7208363" y="2714837"/>
              <a:ext cx="134905" cy="108456"/>
            </a:xfrm>
            <a:prstGeom prst="rect">
              <a:avLst/>
            </a:prstGeom>
          </p:spPr>
        </p:pic>
      </p:grpSp>
      <p:pic>
        <p:nvPicPr>
          <p:cNvPr id="24" name="圖片 23" descr="\documentclass{article}&#10;\usepackage{amsmath}&#10;\usepackage{xcolor}&#10;\pagestyle{empty}&#10;&#10;\begin{document}&#10;&#10;\[&#10;\textcolor{blue}{L_{v_0 \to c_0}} = &#10;\textcolor{green}{L_{v_0}} +&#10;\textcolor{magenta}{L_{c_2 \to v_0}} &#10;\]&#10;&#10;\end{document}" title="IguanaTex Picture Display">
            <a:extLst>
              <a:ext uri="{FF2B5EF4-FFF2-40B4-BE49-F238E27FC236}">
                <a16:creationId xmlns:a16="http://schemas.microsoft.com/office/drawing/2014/main" id="{71B61D44-D1FF-0A11-5D11-A0C7EB2D65F6}"/>
              </a:ext>
            </a:extLst>
          </p:cNvPr>
          <p:cNvPicPr>
            <a:picLocks noChangeAspect="1"/>
          </p:cNvPicPr>
          <p:nvPr>
            <p:custDataLst>
              <p:tags r:id="rId3"/>
            </p:custDataLst>
          </p:nvPr>
        </p:nvPicPr>
        <p:blipFill>
          <a:blip r:embed="rId39"/>
          <a:stretch>
            <a:fillRect/>
          </a:stretch>
        </p:blipFill>
        <p:spPr>
          <a:xfrm>
            <a:off x="662544" y="2877371"/>
            <a:ext cx="2283429" cy="213943"/>
          </a:xfrm>
          <a:prstGeom prst="rect">
            <a:avLst/>
          </a:prstGeom>
        </p:spPr>
      </p:pic>
      <p:pic>
        <p:nvPicPr>
          <p:cNvPr id="46" name="圖片 45" descr="\documentclass{article}&#10;\usepackage{amsmath}&#10;\pagestyle{empty}&#10;\begin{document}&#10;&#10;&#10;\begin{equation}&#10;L_{v_i \to c_j} = L_{v_i} + \sum_{c' \in N(v_i) \setminus c_j} L_{c' \to v_i}&#10;\tag{3}&#10;\end{equation}&#10;&#10;\end{document}" title="IguanaTex Picture Display">
            <a:extLst>
              <a:ext uri="{FF2B5EF4-FFF2-40B4-BE49-F238E27FC236}">
                <a16:creationId xmlns:a16="http://schemas.microsoft.com/office/drawing/2014/main" id="{0206D367-9687-B89C-B677-48B66CC89E11}"/>
              </a:ext>
            </a:extLst>
          </p:cNvPr>
          <p:cNvPicPr>
            <a:picLocks noChangeAspect="1"/>
          </p:cNvPicPr>
          <p:nvPr>
            <p:custDataLst>
              <p:tags r:id="rId4"/>
            </p:custDataLst>
          </p:nvPr>
        </p:nvPicPr>
        <p:blipFill>
          <a:blip r:embed="rId40"/>
          <a:stretch>
            <a:fillRect/>
          </a:stretch>
        </p:blipFill>
        <p:spPr>
          <a:xfrm>
            <a:off x="1804259" y="1517659"/>
            <a:ext cx="5532340" cy="545827"/>
          </a:xfrm>
          <a:prstGeom prst="rect">
            <a:avLst/>
          </a:prstGeom>
        </p:spPr>
      </p:pic>
    </p:spTree>
    <p:extLst>
      <p:ext uri="{BB962C8B-B14F-4D97-AF65-F5344CB8AC3E}">
        <p14:creationId xmlns:p14="http://schemas.microsoft.com/office/powerpoint/2010/main" val="247659499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9E13BB-150D-D42C-68A4-B6DE01ED97BF}"/>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877EEA76-64CB-B44B-2515-2E256E3AD07A}"/>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377">
              <a:defRPr/>
            </a:pPr>
            <a:endParaRPr lang="zh-TW" altLang="en-US">
              <a:solidFill>
                <a:srgbClr val="FFFFFF"/>
              </a:solidFill>
              <a:latin typeface="Arial"/>
              <a:ea typeface="新細明體" panose="02020500000000000000" pitchFamily="18" charset="-120"/>
            </a:endParaRPr>
          </a:p>
        </p:txBody>
      </p:sp>
      <p:sp>
        <p:nvSpPr>
          <p:cNvPr id="6" name="標題 1">
            <a:extLst>
              <a:ext uri="{FF2B5EF4-FFF2-40B4-BE49-F238E27FC236}">
                <a16:creationId xmlns:a16="http://schemas.microsoft.com/office/drawing/2014/main" id="{01F95F31-5413-D6F7-538D-5263432A2C6B}"/>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pPr defTabSz="914377">
              <a:buClr>
                <a:srgbClr val="000000"/>
              </a:buClr>
              <a:defRPr/>
            </a:pPr>
            <a:r>
              <a:rPr lang="en-US" altLang="zh-TW" b="0" dirty="0">
                <a:solidFill>
                  <a:srgbClr val="FFFFFF"/>
                </a:solidFill>
              </a:rPr>
              <a:t>Appendix - Belief Propagation Algorithm  </a:t>
            </a:r>
            <a:endParaRPr lang="zh-TW" altLang="en-US" b="0" dirty="0">
              <a:solidFill>
                <a:srgbClr val="FFFFFF"/>
              </a:solidFill>
            </a:endParaRPr>
          </a:p>
        </p:txBody>
      </p:sp>
      <p:grpSp>
        <p:nvGrpSpPr>
          <p:cNvPr id="19" name="群組 18">
            <a:extLst>
              <a:ext uri="{FF2B5EF4-FFF2-40B4-BE49-F238E27FC236}">
                <a16:creationId xmlns:a16="http://schemas.microsoft.com/office/drawing/2014/main" id="{6034CB39-B38F-8952-5D48-A7D235B93494}"/>
              </a:ext>
            </a:extLst>
          </p:cNvPr>
          <p:cNvGrpSpPr/>
          <p:nvPr/>
        </p:nvGrpSpPr>
        <p:grpSpPr>
          <a:xfrm>
            <a:off x="0" y="4902300"/>
            <a:ext cx="9144000" cy="241201"/>
            <a:chOff x="14866" y="4663715"/>
            <a:chExt cx="9129137" cy="241201"/>
          </a:xfrm>
        </p:grpSpPr>
        <p:sp>
          <p:nvSpPr>
            <p:cNvPr id="20" name="Google Shape;298;p39">
              <a:extLst>
                <a:ext uri="{FF2B5EF4-FFF2-40B4-BE49-F238E27FC236}">
                  <a16:creationId xmlns:a16="http://schemas.microsoft.com/office/drawing/2014/main" id="{2AD3D07A-3056-722C-7CE0-CBAB98B28278}"/>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21" name="Google Shape;297;p39 1">
              <a:extLst>
                <a:ext uri="{FF2B5EF4-FFF2-40B4-BE49-F238E27FC236}">
                  <a16:creationId xmlns:a16="http://schemas.microsoft.com/office/drawing/2014/main" id="{BFAF8583-157F-45F9-0001-A2E51D95119E}"/>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22" name="Google Shape;297;p39 2">
              <a:extLst>
                <a:ext uri="{FF2B5EF4-FFF2-40B4-BE49-F238E27FC236}">
                  <a16:creationId xmlns:a16="http://schemas.microsoft.com/office/drawing/2014/main" id="{E3F9B9A6-213C-0C2C-2B06-D42AA149C331}"/>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23" name="矩形 22">
            <a:extLst>
              <a:ext uri="{FF2B5EF4-FFF2-40B4-BE49-F238E27FC236}">
                <a16:creationId xmlns:a16="http://schemas.microsoft.com/office/drawing/2014/main" id="{6A78E9D9-EE93-4B16-FAAC-07E43BC017AC}"/>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34</a:t>
            </a:fld>
            <a:endParaRPr lang="zh-TW" altLang="en-US" sz="1200" b="1" dirty="0">
              <a:ln w="0"/>
              <a:solidFill>
                <a:srgbClr val="FFFFFF"/>
              </a:solidFill>
              <a:latin typeface="Montserrat" panose="00000500000000000000" pitchFamily="2" charset="0"/>
            </a:endParaRPr>
          </a:p>
        </p:txBody>
      </p:sp>
      <p:pic>
        <p:nvPicPr>
          <p:cNvPr id="44" name="圖片 43" descr="\documentclass{article}&#10;\usepackage{amsmath}&#10;\pagestyle{empty}&#10;\begin{document}&#10;&#10;\begin{enumerate}&#10;    \setcounter{enumi}{3}&#10;    \item \textbf{LLR total:} For $i = 0, 1, \dots, n-1$, compute&#10;    &#10;\end{enumerate}&#10;&#10;&#10;\end{document}" title="IguanaTex Picture Display">
            <a:extLst>
              <a:ext uri="{FF2B5EF4-FFF2-40B4-BE49-F238E27FC236}">
                <a16:creationId xmlns:a16="http://schemas.microsoft.com/office/drawing/2014/main" id="{D58DA62E-1F59-ABFC-BC1D-AF395A6E2F18}"/>
              </a:ext>
            </a:extLst>
          </p:cNvPr>
          <p:cNvPicPr>
            <a:picLocks noChangeAspect="1"/>
          </p:cNvPicPr>
          <p:nvPr>
            <p:custDataLst>
              <p:tags r:id="rId1"/>
            </p:custDataLst>
          </p:nvPr>
        </p:nvPicPr>
        <p:blipFill>
          <a:blip r:embed="rId21"/>
          <a:stretch>
            <a:fillRect/>
          </a:stretch>
        </p:blipFill>
        <p:spPr>
          <a:xfrm>
            <a:off x="175957" y="822151"/>
            <a:ext cx="4725947" cy="201600"/>
          </a:xfrm>
          <a:prstGeom prst="rect">
            <a:avLst/>
          </a:prstGeom>
        </p:spPr>
      </p:pic>
      <p:pic>
        <p:nvPicPr>
          <p:cNvPr id="106" name="圖片 105" descr="\documentclass{article}&#10;\usepackage{amsmath}&#10;\pagestyle{empty}&#10;\begin{document}&#10;&#10;Ex : &#10;&#10;&#10;\end{document}" title="IguanaTex Picture Display">
            <a:extLst>
              <a:ext uri="{FF2B5EF4-FFF2-40B4-BE49-F238E27FC236}">
                <a16:creationId xmlns:a16="http://schemas.microsoft.com/office/drawing/2014/main" id="{6E6B9D62-2C77-0954-47BF-BED651B76ED1}"/>
              </a:ext>
            </a:extLst>
          </p:cNvPr>
          <p:cNvPicPr>
            <a:picLocks noChangeAspect="1"/>
          </p:cNvPicPr>
          <p:nvPr>
            <p:custDataLst>
              <p:tags r:id="rId2"/>
            </p:custDataLst>
          </p:nvPr>
        </p:nvPicPr>
        <p:blipFill>
          <a:blip r:embed="rId22"/>
          <a:stretch>
            <a:fillRect/>
          </a:stretch>
        </p:blipFill>
        <p:spPr>
          <a:xfrm>
            <a:off x="175957" y="2379257"/>
            <a:ext cx="388115" cy="154971"/>
          </a:xfrm>
          <a:prstGeom prst="rect">
            <a:avLst/>
          </a:prstGeom>
        </p:spPr>
      </p:pic>
      <p:grpSp>
        <p:nvGrpSpPr>
          <p:cNvPr id="5" name="群組 4">
            <a:extLst>
              <a:ext uri="{FF2B5EF4-FFF2-40B4-BE49-F238E27FC236}">
                <a16:creationId xmlns:a16="http://schemas.microsoft.com/office/drawing/2014/main" id="{9DD0CBCA-C02A-4BA4-D34A-754BC69C9378}"/>
              </a:ext>
            </a:extLst>
          </p:cNvPr>
          <p:cNvGrpSpPr/>
          <p:nvPr/>
        </p:nvGrpSpPr>
        <p:grpSpPr>
          <a:xfrm>
            <a:off x="5301493" y="2401087"/>
            <a:ext cx="2426923" cy="1920267"/>
            <a:chOff x="5499174" y="2456741"/>
            <a:chExt cx="2426923" cy="1920266"/>
          </a:xfrm>
        </p:grpSpPr>
        <p:grpSp>
          <p:nvGrpSpPr>
            <p:cNvPr id="186" name="群組 185">
              <a:extLst>
                <a:ext uri="{FF2B5EF4-FFF2-40B4-BE49-F238E27FC236}">
                  <a16:creationId xmlns:a16="http://schemas.microsoft.com/office/drawing/2014/main" id="{5D2AB6D3-BA8D-78BC-06EF-EAC6852BF03C}"/>
                </a:ext>
              </a:extLst>
            </p:cNvPr>
            <p:cNvGrpSpPr/>
            <p:nvPr/>
          </p:nvGrpSpPr>
          <p:grpSpPr>
            <a:xfrm>
              <a:off x="5499174" y="2456741"/>
              <a:ext cx="2426923" cy="1920266"/>
              <a:chOff x="5499174" y="2456741"/>
              <a:chExt cx="2426923" cy="1920266"/>
            </a:xfrm>
          </p:grpSpPr>
          <p:pic>
            <p:nvPicPr>
              <p:cNvPr id="86" name="圖片 85" descr="一張含有 黑色, 黑暗 的圖片&#10;&#10;自動產生的描述">
                <a:extLst>
                  <a:ext uri="{FF2B5EF4-FFF2-40B4-BE49-F238E27FC236}">
                    <a16:creationId xmlns:a16="http://schemas.microsoft.com/office/drawing/2014/main" id="{1C62B051-49FC-5D92-6924-43E0BF9973A5}"/>
                  </a:ext>
                </a:extLst>
              </p:cNvPr>
              <p:cNvPicPr>
                <a:picLocks noChangeAspect="1"/>
              </p:cNvPicPr>
              <p:nvPr/>
            </p:nvPicPr>
            <p:blipFill>
              <a:blip r:embed="rId23"/>
              <a:stretch>
                <a:fillRect/>
              </a:stretch>
            </p:blipFill>
            <p:spPr>
              <a:xfrm>
                <a:off x="5499174" y="2635501"/>
                <a:ext cx="2426923" cy="1352068"/>
              </a:xfrm>
              <a:prstGeom prst="rect">
                <a:avLst/>
              </a:prstGeom>
            </p:spPr>
          </p:pic>
          <p:pic>
            <p:nvPicPr>
              <p:cNvPr id="89" name="圖片 88" descr="\documentclass{article}&#10;\usepackage{xcolor}&#10;\usepackage{amsmath}&#10;\pagestyle{empty}&#10;\begin{document}&#10;\textcolor{brown}{\textbf{Variable Node (VN)}}&#10;&#10;&#10;\end{document}" title="IguanaTex Picture Display">
                <a:extLst>
                  <a:ext uri="{FF2B5EF4-FFF2-40B4-BE49-F238E27FC236}">
                    <a16:creationId xmlns:a16="http://schemas.microsoft.com/office/drawing/2014/main" id="{3E498C31-B507-0A10-3B7D-4CD63CDC8ECD}"/>
                  </a:ext>
                </a:extLst>
              </p:cNvPr>
              <p:cNvPicPr>
                <a:picLocks noChangeAspect="1"/>
              </p:cNvPicPr>
              <p:nvPr>
                <p:custDataLst>
                  <p:tags r:id="rId13"/>
                </p:custDataLst>
              </p:nvPr>
            </p:nvPicPr>
            <p:blipFill>
              <a:blip r:embed="rId24"/>
              <a:stretch>
                <a:fillRect/>
              </a:stretch>
            </p:blipFill>
            <p:spPr>
              <a:xfrm>
                <a:off x="6155479" y="4239815"/>
                <a:ext cx="1348303" cy="137192"/>
              </a:xfrm>
              <a:prstGeom prst="rect">
                <a:avLst/>
              </a:prstGeom>
            </p:spPr>
          </p:pic>
          <p:pic>
            <p:nvPicPr>
              <p:cNvPr id="90" name="圖片 89" descr="\documentclass{article}&#10;\usepackage{xcolor}&#10;\usepackage{amsmath}&#10;\pagestyle{empty}&#10;\begin{document}&#10;\textcolor{teal}{\textbf{Check Node (CN)}}&#10; &#10;&#10;&#10;\end{document}" title="IguanaTex Picture Display">
                <a:extLst>
                  <a:ext uri="{FF2B5EF4-FFF2-40B4-BE49-F238E27FC236}">
                    <a16:creationId xmlns:a16="http://schemas.microsoft.com/office/drawing/2014/main" id="{6C36E882-0625-C2A3-8A4B-1DE93B20E8F7}"/>
                  </a:ext>
                </a:extLst>
              </p:cNvPr>
              <p:cNvPicPr>
                <a:picLocks noChangeAspect="1"/>
              </p:cNvPicPr>
              <p:nvPr>
                <p:custDataLst>
                  <p:tags r:id="rId14"/>
                </p:custDataLst>
              </p:nvPr>
            </p:nvPicPr>
            <p:blipFill>
              <a:blip r:embed="rId25"/>
              <a:stretch>
                <a:fillRect/>
              </a:stretch>
            </p:blipFill>
            <p:spPr>
              <a:xfrm>
                <a:off x="6155480" y="2456741"/>
                <a:ext cx="1188866" cy="136547"/>
              </a:xfrm>
              <a:prstGeom prst="rect">
                <a:avLst/>
              </a:prstGeom>
            </p:spPr>
          </p:pic>
          <p:pic>
            <p:nvPicPr>
              <p:cNvPr id="150" name="圖片 149" descr="\documentclass{article}&#10;\usepackage{amsmath}&#10;\pagestyle{empty}&#10;\begin{document}&#10;&#10;$L_{v_0}$&#10;&#10;&#10;\end{document}" title="IguanaTex Bitmap Display">
                <a:extLst>
                  <a:ext uri="{FF2B5EF4-FFF2-40B4-BE49-F238E27FC236}">
                    <a16:creationId xmlns:a16="http://schemas.microsoft.com/office/drawing/2014/main" id="{0C97B53A-6E7E-96A5-219F-E04DF8A887EF}"/>
                  </a:ext>
                </a:extLst>
              </p:cNvPr>
              <p:cNvPicPr>
                <a:picLocks noChangeAspect="1"/>
              </p:cNvPicPr>
              <p:nvPr>
                <p:custDataLst>
                  <p:tags r:id="rId15"/>
                </p:custDataLst>
              </p:nvPr>
            </p:nvPicPr>
            <p:blipFill>
              <a:blip r:embed="rId26"/>
              <a:stretch>
                <a:fillRect/>
              </a:stretch>
            </p:blipFill>
            <p:spPr>
              <a:xfrm>
                <a:off x="5550489" y="3975980"/>
                <a:ext cx="240669" cy="172644"/>
              </a:xfrm>
              <a:prstGeom prst="rect">
                <a:avLst/>
              </a:prstGeom>
            </p:spPr>
          </p:pic>
          <p:pic>
            <p:nvPicPr>
              <p:cNvPr id="170" name="圖片 169" descr="\documentclass{article}&#10;\usepackage{amsmath}&#10;\pagestyle{empty}&#10;\begin{document}&#10;&#10;$L_{v_{1}}$&#10;&#10;&#10;\end{document}" title="IguanaTex Bitmap Display">
                <a:extLst>
                  <a:ext uri="{FF2B5EF4-FFF2-40B4-BE49-F238E27FC236}">
                    <a16:creationId xmlns:a16="http://schemas.microsoft.com/office/drawing/2014/main" id="{E9336253-5037-07D1-161F-CF8F0FF2BDBD}"/>
                  </a:ext>
                </a:extLst>
              </p:cNvPr>
              <p:cNvPicPr>
                <a:picLocks noChangeAspect="1"/>
              </p:cNvPicPr>
              <p:nvPr>
                <p:custDataLst>
                  <p:tags r:id="rId16"/>
                </p:custDataLst>
              </p:nvPr>
            </p:nvPicPr>
            <p:blipFill>
              <a:blip r:embed="rId27"/>
              <a:stretch>
                <a:fillRect/>
              </a:stretch>
            </p:blipFill>
            <p:spPr>
              <a:xfrm>
                <a:off x="6093906" y="3976811"/>
                <a:ext cx="236352" cy="170430"/>
              </a:xfrm>
              <a:prstGeom prst="rect">
                <a:avLst/>
              </a:prstGeom>
            </p:spPr>
          </p:pic>
          <p:pic>
            <p:nvPicPr>
              <p:cNvPr id="175" name="圖片 174" descr="\documentclass{article}&#10;\usepackage{amsmath}&#10;\pagestyle{empty}&#10;\begin{document}&#10;&#10;$L_{v_{2}}$&#10;&#10;&#10;\end{document}" title="IguanaTex Bitmap Display">
                <a:extLst>
                  <a:ext uri="{FF2B5EF4-FFF2-40B4-BE49-F238E27FC236}">
                    <a16:creationId xmlns:a16="http://schemas.microsoft.com/office/drawing/2014/main" id="{BFB6EF1D-86C5-FC15-3C06-0CA6CF01D84F}"/>
                  </a:ext>
                </a:extLst>
              </p:cNvPr>
              <p:cNvPicPr>
                <a:picLocks noChangeAspect="1"/>
              </p:cNvPicPr>
              <p:nvPr>
                <p:custDataLst>
                  <p:tags r:id="rId17"/>
                </p:custDataLst>
              </p:nvPr>
            </p:nvPicPr>
            <p:blipFill>
              <a:blip r:embed="rId28"/>
              <a:stretch>
                <a:fillRect/>
              </a:stretch>
            </p:blipFill>
            <p:spPr>
              <a:xfrm>
                <a:off x="6656019" y="3984250"/>
                <a:ext cx="239590" cy="170430"/>
              </a:xfrm>
              <a:prstGeom prst="rect">
                <a:avLst/>
              </a:prstGeom>
            </p:spPr>
          </p:pic>
          <p:pic>
            <p:nvPicPr>
              <p:cNvPr id="180" name="圖片 179" descr="\documentclass{article}&#10;\usepackage{amsmath}&#10;\pagestyle{empty}&#10;\begin{document}&#10;&#10;$L_{v_{3}}$&#10;&#10;&#10;\end{document}" title="IguanaTex Bitmap Display">
                <a:extLst>
                  <a:ext uri="{FF2B5EF4-FFF2-40B4-BE49-F238E27FC236}">
                    <a16:creationId xmlns:a16="http://schemas.microsoft.com/office/drawing/2014/main" id="{0C44CE6D-3FE3-CE59-56D2-AE25E1A62259}"/>
                  </a:ext>
                </a:extLst>
              </p:cNvPr>
              <p:cNvPicPr>
                <a:picLocks noChangeAspect="1"/>
              </p:cNvPicPr>
              <p:nvPr>
                <p:custDataLst>
                  <p:tags r:id="rId18"/>
                </p:custDataLst>
              </p:nvPr>
            </p:nvPicPr>
            <p:blipFill>
              <a:blip r:embed="rId29"/>
              <a:stretch>
                <a:fillRect/>
              </a:stretch>
            </p:blipFill>
            <p:spPr>
              <a:xfrm>
                <a:off x="7195119" y="3985175"/>
                <a:ext cx="240669" cy="172644"/>
              </a:xfrm>
              <a:prstGeom prst="rect">
                <a:avLst/>
              </a:prstGeom>
            </p:spPr>
          </p:pic>
          <p:pic>
            <p:nvPicPr>
              <p:cNvPr id="185" name="圖片 184" descr="\documentclass{article}&#10;\usepackage{amsmath}&#10;\pagestyle{empty}&#10;\begin{document}&#10;&#10;$L_{v_{4}}$&#10;&#10;&#10;\end{document}" title="IguanaTex Bitmap Display">
                <a:extLst>
                  <a:ext uri="{FF2B5EF4-FFF2-40B4-BE49-F238E27FC236}">
                    <a16:creationId xmlns:a16="http://schemas.microsoft.com/office/drawing/2014/main" id="{75ED245A-DA48-9309-B98F-8D9F7806207C}"/>
                  </a:ext>
                </a:extLst>
              </p:cNvPr>
              <p:cNvPicPr>
                <a:picLocks noChangeAspect="1"/>
              </p:cNvPicPr>
              <p:nvPr>
                <p:custDataLst>
                  <p:tags r:id="rId19"/>
                </p:custDataLst>
              </p:nvPr>
            </p:nvPicPr>
            <p:blipFill>
              <a:blip r:embed="rId30"/>
              <a:stretch>
                <a:fillRect/>
              </a:stretch>
            </p:blipFill>
            <p:spPr>
              <a:xfrm>
                <a:off x="7683269" y="3993050"/>
                <a:ext cx="242828" cy="170430"/>
              </a:xfrm>
              <a:prstGeom prst="rect">
                <a:avLst/>
              </a:prstGeom>
            </p:spPr>
          </p:pic>
        </p:grpSp>
        <p:cxnSp>
          <p:nvCxnSpPr>
            <p:cNvPr id="109" name="直線單箭頭接點 108">
              <a:extLst>
                <a:ext uri="{FF2B5EF4-FFF2-40B4-BE49-F238E27FC236}">
                  <a16:creationId xmlns:a16="http://schemas.microsoft.com/office/drawing/2014/main" id="{2774C471-1019-ED2D-4B75-D9E45F71CB6F}"/>
                </a:ext>
              </a:extLst>
            </p:cNvPr>
            <p:cNvCxnSpPr>
              <a:cxnSpLocks/>
            </p:cNvCxnSpPr>
            <p:nvPr/>
          </p:nvCxnSpPr>
          <p:spPr>
            <a:xfrm flipH="1">
              <a:off x="5791158" y="2919504"/>
              <a:ext cx="1486774" cy="533400"/>
            </a:xfrm>
            <a:prstGeom prst="straightConnector1">
              <a:avLst/>
            </a:prstGeom>
            <a:ln w="19050">
              <a:solidFill>
                <a:srgbClr val="FF8300"/>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直線單箭頭接點 111">
              <a:extLst>
                <a:ext uri="{FF2B5EF4-FFF2-40B4-BE49-F238E27FC236}">
                  <a16:creationId xmlns:a16="http://schemas.microsoft.com/office/drawing/2014/main" id="{B0F7BB99-501D-59DD-7521-AB0E3C6974D9}"/>
                </a:ext>
              </a:extLst>
            </p:cNvPr>
            <p:cNvCxnSpPr>
              <a:cxnSpLocks/>
            </p:cNvCxnSpPr>
            <p:nvPr/>
          </p:nvCxnSpPr>
          <p:spPr>
            <a:xfrm flipV="1">
              <a:off x="5636814" y="3707305"/>
              <a:ext cx="0" cy="240898"/>
            </a:xfrm>
            <a:prstGeom prst="straightConnector1">
              <a:avLst/>
            </a:prstGeom>
            <a:ln w="28575">
              <a:solidFill>
                <a:srgbClr val="99FF33"/>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線單箭頭接點 114">
              <a:extLst>
                <a:ext uri="{FF2B5EF4-FFF2-40B4-BE49-F238E27FC236}">
                  <a16:creationId xmlns:a16="http://schemas.microsoft.com/office/drawing/2014/main" id="{C9115B32-DFC1-1C4E-13DF-E964F509F714}"/>
                </a:ext>
              </a:extLst>
            </p:cNvPr>
            <p:cNvCxnSpPr>
              <a:cxnSpLocks/>
            </p:cNvCxnSpPr>
            <p:nvPr/>
          </p:nvCxnSpPr>
          <p:spPr>
            <a:xfrm flipH="1">
              <a:off x="5636814" y="2970666"/>
              <a:ext cx="364768" cy="399688"/>
            </a:xfrm>
            <a:prstGeom prst="straightConnector1">
              <a:avLst/>
            </a:prstGeom>
            <a:ln w="19050">
              <a:solidFill>
                <a:srgbClr val="FF8FFF"/>
              </a:solidFill>
              <a:tailEnd type="triangle"/>
            </a:ln>
          </p:spPr>
          <p:style>
            <a:lnRef idx="1">
              <a:schemeClr val="accent1"/>
            </a:lnRef>
            <a:fillRef idx="0">
              <a:schemeClr val="accent1"/>
            </a:fillRef>
            <a:effectRef idx="0">
              <a:schemeClr val="accent1"/>
            </a:effectRef>
            <a:fontRef idx="minor">
              <a:schemeClr val="tx1"/>
            </a:fontRef>
          </p:style>
        </p:cxnSp>
        <p:pic>
          <p:nvPicPr>
            <p:cNvPr id="119" name="圖片 118" descr="\documentclass{article}&#10;\usepackage{amsmath}&#10;\pagestyle{empty}&#10;\begin{document}&#10;&#10;$v_0$&#10;&#10;&#10;\end{document}" title="IguanaTex Bitmap Display">
              <a:extLst>
                <a:ext uri="{FF2B5EF4-FFF2-40B4-BE49-F238E27FC236}">
                  <a16:creationId xmlns:a16="http://schemas.microsoft.com/office/drawing/2014/main" id="{51012E92-2665-881A-E082-DC045397693F}"/>
                </a:ext>
              </a:extLst>
            </p:cNvPr>
            <p:cNvPicPr>
              <a:picLocks noChangeAspect="1"/>
            </p:cNvPicPr>
            <p:nvPr>
              <p:custDataLst>
                <p:tags r:id="rId5"/>
              </p:custDataLst>
            </p:nvPr>
          </p:nvPicPr>
          <p:blipFill>
            <a:blip r:embed="rId31"/>
            <a:stretch>
              <a:fillRect/>
            </a:stretch>
          </p:blipFill>
          <p:spPr>
            <a:xfrm>
              <a:off x="5550488" y="3548215"/>
              <a:ext cx="146776" cy="110669"/>
            </a:xfrm>
            <a:prstGeom prst="rect">
              <a:avLst/>
            </a:prstGeom>
          </p:spPr>
        </p:pic>
        <p:pic>
          <p:nvPicPr>
            <p:cNvPr id="126" name="圖片 125" descr="\documentclass{article}&#10;\usepackage{amsmath}&#10;\pagestyle{empty}&#10;\begin{document}&#10;&#10;$v_1$&#10;&#10;&#10;\end{document}" title="IguanaTex Bitmap Display">
              <a:extLst>
                <a:ext uri="{FF2B5EF4-FFF2-40B4-BE49-F238E27FC236}">
                  <a16:creationId xmlns:a16="http://schemas.microsoft.com/office/drawing/2014/main" id="{6243DCEA-0595-E38D-0865-24965F01E83C}"/>
                </a:ext>
              </a:extLst>
            </p:cNvPr>
            <p:cNvPicPr>
              <a:picLocks noChangeAspect="1"/>
            </p:cNvPicPr>
            <p:nvPr>
              <p:custDataLst>
                <p:tags r:id="rId6"/>
              </p:custDataLst>
            </p:nvPr>
          </p:nvPicPr>
          <p:blipFill>
            <a:blip r:embed="rId32"/>
            <a:stretch>
              <a:fillRect/>
            </a:stretch>
          </p:blipFill>
          <p:spPr>
            <a:xfrm>
              <a:off x="6123821" y="3548214"/>
              <a:ext cx="141380" cy="108456"/>
            </a:xfrm>
            <a:prstGeom prst="rect">
              <a:avLst/>
            </a:prstGeom>
          </p:spPr>
        </p:pic>
        <p:pic>
          <p:nvPicPr>
            <p:cNvPr id="129" name="圖片 128" descr="\documentclass{article}&#10;\usepackage{amsmath}&#10;\pagestyle{empty}&#10;\begin{document}&#10;&#10;$v_2$&#10;&#10;&#10;\end{document}" title="IguanaTex Bitmap Display">
              <a:extLst>
                <a:ext uri="{FF2B5EF4-FFF2-40B4-BE49-F238E27FC236}">
                  <a16:creationId xmlns:a16="http://schemas.microsoft.com/office/drawing/2014/main" id="{C21D3D63-AD90-9C85-65BD-EFC2E4FEA8D3}"/>
                </a:ext>
              </a:extLst>
            </p:cNvPr>
            <p:cNvPicPr>
              <a:picLocks noChangeAspect="1"/>
            </p:cNvPicPr>
            <p:nvPr>
              <p:custDataLst>
                <p:tags r:id="rId7"/>
              </p:custDataLst>
            </p:nvPr>
          </p:nvPicPr>
          <p:blipFill>
            <a:blip r:embed="rId33"/>
            <a:stretch>
              <a:fillRect/>
            </a:stretch>
          </p:blipFill>
          <p:spPr>
            <a:xfrm>
              <a:off x="6656019" y="3548214"/>
              <a:ext cx="145697" cy="108456"/>
            </a:xfrm>
            <a:prstGeom prst="rect">
              <a:avLst/>
            </a:prstGeom>
          </p:spPr>
        </p:pic>
        <p:pic>
          <p:nvPicPr>
            <p:cNvPr id="131" name="圖片 130" descr="\documentclass{article}&#10;\usepackage{amsmath}&#10;\pagestyle{empty}&#10;\begin{document}&#10;&#10;$v_3$&#10;&#10;&#10;\end{document}" title="IguanaTex Bitmap Display">
              <a:extLst>
                <a:ext uri="{FF2B5EF4-FFF2-40B4-BE49-F238E27FC236}">
                  <a16:creationId xmlns:a16="http://schemas.microsoft.com/office/drawing/2014/main" id="{61C9B233-625E-B6C5-F26D-DA4A8C769989}"/>
                </a:ext>
              </a:extLst>
            </p:cNvPr>
            <p:cNvPicPr>
              <a:picLocks noChangeAspect="1"/>
            </p:cNvPicPr>
            <p:nvPr>
              <p:custDataLst>
                <p:tags r:id="rId8"/>
              </p:custDataLst>
            </p:nvPr>
          </p:nvPicPr>
          <p:blipFill>
            <a:blip r:embed="rId34"/>
            <a:stretch>
              <a:fillRect/>
            </a:stretch>
          </p:blipFill>
          <p:spPr>
            <a:xfrm>
              <a:off x="7197570" y="3548214"/>
              <a:ext cx="146776" cy="110669"/>
            </a:xfrm>
            <a:prstGeom prst="rect">
              <a:avLst/>
            </a:prstGeom>
          </p:spPr>
        </p:pic>
        <p:pic>
          <p:nvPicPr>
            <p:cNvPr id="134" name="圖片 133" descr="\documentclass{article}&#10;\usepackage{amsmath}&#10;\pagestyle{empty}&#10;\begin{document}&#10;&#10;$v_4$&#10;&#10;&#10;\end{document}" title="IguanaTex Bitmap Display">
              <a:extLst>
                <a:ext uri="{FF2B5EF4-FFF2-40B4-BE49-F238E27FC236}">
                  <a16:creationId xmlns:a16="http://schemas.microsoft.com/office/drawing/2014/main" id="{BE5E0DC2-37CA-AC9D-F67C-6A42CB07260B}"/>
                </a:ext>
              </a:extLst>
            </p:cNvPr>
            <p:cNvPicPr>
              <a:picLocks noChangeAspect="1"/>
            </p:cNvPicPr>
            <p:nvPr>
              <p:custDataLst>
                <p:tags r:id="rId9"/>
              </p:custDataLst>
            </p:nvPr>
          </p:nvPicPr>
          <p:blipFill>
            <a:blip r:embed="rId35"/>
            <a:stretch>
              <a:fillRect/>
            </a:stretch>
          </p:blipFill>
          <p:spPr>
            <a:xfrm>
              <a:off x="7704046" y="3544205"/>
              <a:ext cx="148935" cy="108456"/>
            </a:xfrm>
            <a:prstGeom prst="rect">
              <a:avLst/>
            </a:prstGeom>
          </p:spPr>
        </p:pic>
        <p:pic>
          <p:nvPicPr>
            <p:cNvPr id="138" name="圖片 137" descr="\documentclass{article}&#10;\usepackage{amsmath}&#10;\pagestyle{empty}&#10;\begin{document}&#10;&#10;$c_0$&#10;&#10;&#10;\end{document}" title="IguanaTex Bitmap Display">
              <a:extLst>
                <a:ext uri="{FF2B5EF4-FFF2-40B4-BE49-F238E27FC236}">
                  <a16:creationId xmlns:a16="http://schemas.microsoft.com/office/drawing/2014/main" id="{9D56394D-7351-231A-F3D0-66DF45589B8A}"/>
                </a:ext>
              </a:extLst>
            </p:cNvPr>
            <p:cNvPicPr>
              <a:picLocks noChangeAspect="1"/>
            </p:cNvPicPr>
            <p:nvPr>
              <p:custDataLst>
                <p:tags r:id="rId10"/>
              </p:custDataLst>
            </p:nvPr>
          </p:nvPicPr>
          <p:blipFill>
            <a:blip r:embed="rId36"/>
            <a:stretch>
              <a:fillRect/>
            </a:stretch>
          </p:blipFill>
          <p:spPr>
            <a:xfrm>
              <a:off x="6130915" y="2714837"/>
              <a:ext cx="135984" cy="110669"/>
            </a:xfrm>
            <a:prstGeom prst="rect">
              <a:avLst/>
            </a:prstGeom>
          </p:spPr>
        </p:pic>
        <p:pic>
          <p:nvPicPr>
            <p:cNvPr id="141" name="圖片 140" descr="\documentclass{article}&#10;\usepackage{amsmath}&#10;\pagestyle{empty}&#10;\begin{document}&#10;&#10;$c_1$&#10;&#10;&#10;\end{document}" title="IguanaTex Bitmap Display">
              <a:extLst>
                <a:ext uri="{FF2B5EF4-FFF2-40B4-BE49-F238E27FC236}">
                  <a16:creationId xmlns:a16="http://schemas.microsoft.com/office/drawing/2014/main" id="{7CB0CAC2-D428-C6C7-F8C3-D98BCC8732FC}"/>
                </a:ext>
              </a:extLst>
            </p:cNvPr>
            <p:cNvPicPr>
              <a:picLocks noChangeAspect="1"/>
            </p:cNvPicPr>
            <p:nvPr>
              <p:custDataLst>
                <p:tags r:id="rId11"/>
              </p:custDataLst>
            </p:nvPr>
          </p:nvPicPr>
          <p:blipFill>
            <a:blip r:embed="rId37"/>
            <a:stretch>
              <a:fillRect/>
            </a:stretch>
          </p:blipFill>
          <p:spPr>
            <a:xfrm>
              <a:off x="6663573" y="2714837"/>
              <a:ext cx="130588" cy="108456"/>
            </a:xfrm>
            <a:prstGeom prst="rect">
              <a:avLst/>
            </a:prstGeom>
          </p:spPr>
        </p:pic>
        <p:pic>
          <p:nvPicPr>
            <p:cNvPr id="147" name="圖片 146" descr="\documentclass{article}&#10;\usepackage{amsmath}&#10;\pagestyle{empty}&#10;\begin{document}&#10;&#10;$c_2$&#10;&#10;&#10;\end{document}" title="IguanaTex Bitmap Display">
              <a:extLst>
                <a:ext uri="{FF2B5EF4-FFF2-40B4-BE49-F238E27FC236}">
                  <a16:creationId xmlns:a16="http://schemas.microsoft.com/office/drawing/2014/main" id="{5629DF0A-65C2-4EA7-B394-6E6CCCC92817}"/>
                </a:ext>
              </a:extLst>
            </p:cNvPr>
            <p:cNvPicPr>
              <a:picLocks noChangeAspect="1"/>
            </p:cNvPicPr>
            <p:nvPr>
              <p:custDataLst>
                <p:tags r:id="rId12"/>
              </p:custDataLst>
            </p:nvPr>
          </p:nvPicPr>
          <p:blipFill>
            <a:blip r:embed="rId38"/>
            <a:stretch>
              <a:fillRect/>
            </a:stretch>
          </p:blipFill>
          <p:spPr>
            <a:xfrm>
              <a:off x="7208363" y="2714837"/>
              <a:ext cx="134905" cy="108456"/>
            </a:xfrm>
            <a:prstGeom prst="rect">
              <a:avLst/>
            </a:prstGeom>
          </p:spPr>
        </p:pic>
      </p:grpSp>
      <p:pic>
        <p:nvPicPr>
          <p:cNvPr id="36" name="圖片 35" descr="\documentclass{article}&#10;\usepackage{amsmath}&#10;\usepackage{xcolor}&#10;\pagestyle{empty}&#10;&#10;\begin{document}&#10;&#10;\[&#10;\textcolor{blue}{L_{v_0}^{\text{total}}} = &#10;\textcolor{green}{L_{v_0}} +&#10;\textcolor{magenta}{L_{c_0 \to v_0}} +&#10;\textcolor{orange}{L_{c_2 \to v_0}}&#10;\]&#10;&#10;\end{document}" title="IguanaTex Picture Display">
            <a:extLst>
              <a:ext uri="{FF2B5EF4-FFF2-40B4-BE49-F238E27FC236}">
                <a16:creationId xmlns:a16="http://schemas.microsoft.com/office/drawing/2014/main" id="{8F9C930D-1140-020C-F0CA-AA9104E243B5}"/>
              </a:ext>
            </a:extLst>
          </p:cNvPr>
          <p:cNvPicPr>
            <a:picLocks noChangeAspect="1"/>
          </p:cNvPicPr>
          <p:nvPr>
            <p:custDataLst>
              <p:tags r:id="rId3"/>
            </p:custDataLst>
          </p:nvPr>
        </p:nvPicPr>
        <p:blipFill>
          <a:blip r:embed="rId39"/>
          <a:stretch>
            <a:fillRect/>
          </a:stretch>
        </p:blipFill>
        <p:spPr>
          <a:xfrm>
            <a:off x="639885" y="2863850"/>
            <a:ext cx="3102171" cy="288000"/>
          </a:xfrm>
          <a:prstGeom prst="rect">
            <a:avLst/>
          </a:prstGeom>
        </p:spPr>
      </p:pic>
      <p:pic>
        <p:nvPicPr>
          <p:cNvPr id="27" name="圖片 26" descr="\documentclass{article}&#10;\usepackage{amsmath}&#10;\pagestyle{empty}&#10;\begin{document}&#10;&#10;&#10;\begin{equation}&#10; L_{v_i}^{\text{total}} = L_{v_i} + \sum_{c' \in N(v_i)} L_{c' \to v_i}&#10;\tag{4}&#10;\end{equation}&#10;&#10;\end{document}" title="IguanaTex Picture Display">
            <a:extLst>
              <a:ext uri="{FF2B5EF4-FFF2-40B4-BE49-F238E27FC236}">
                <a16:creationId xmlns:a16="http://schemas.microsoft.com/office/drawing/2014/main" id="{FCEF51B8-57E4-424E-33A0-2D4BE96CBEB8}"/>
              </a:ext>
            </a:extLst>
          </p:cNvPr>
          <p:cNvPicPr>
            <a:picLocks noChangeAspect="1"/>
          </p:cNvPicPr>
          <p:nvPr>
            <p:custDataLst>
              <p:tags r:id="rId4"/>
            </p:custDataLst>
          </p:nvPr>
        </p:nvPicPr>
        <p:blipFill>
          <a:blip r:embed="rId40"/>
          <a:stretch>
            <a:fillRect/>
          </a:stretch>
        </p:blipFill>
        <p:spPr>
          <a:xfrm>
            <a:off x="1903002" y="1275945"/>
            <a:ext cx="5334855" cy="538971"/>
          </a:xfrm>
          <a:prstGeom prst="rect">
            <a:avLst/>
          </a:prstGeom>
        </p:spPr>
      </p:pic>
    </p:spTree>
    <p:extLst>
      <p:ext uri="{BB962C8B-B14F-4D97-AF65-F5344CB8AC3E}">
        <p14:creationId xmlns:p14="http://schemas.microsoft.com/office/powerpoint/2010/main" val="75047608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AE8504-A3C3-0383-DE2F-681DBD112ED3}"/>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D50D0374-2BB2-5D6F-F0E1-424BDA98927F}"/>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377">
              <a:defRPr/>
            </a:pPr>
            <a:endParaRPr lang="zh-TW" altLang="en-US">
              <a:solidFill>
                <a:srgbClr val="FFFFFF"/>
              </a:solidFill>
              <a:latin typeface="Arial"/>
              <a:ea typeface="新細明體" panose="02020500000000000000" pitchFamily="18" charset="-120"/>
            </a:endParaRPr>
          </a:p>
        </p:txBody>
      </p:sp>
      <p:sp>
        <p:nvSpPr>
          <p:cNvPr id="6" name="標題 1">
            <a:extLst>
              <a:ext uri="{FF2B5EF4-FFF2-40B4-BE49-F238E27FC236}">
                <a16:creationId xmlns:a16="http://schemas.microsoft.com/office/drawing/2014/main" id="{A6CE1B20-9071-64D8-7938-70FFE8C4871F}"/>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pPr defTabSz="914377">
              <a:buClr>
                <a:srgbClr val="000000"/>
              </a:buClr>
              <a:defRPr/>
            </a:pPr>
            <a:r>
              <a:rPr lang="en-US" altLang="zh-TW" b="0" dirty="0">
                <a:solidFill>
                  <a:srgbClr val="FFFFFF"/>
                </a:solidFill>
              </a:rPr>
              <a:t>Appendix - Belief Propagation Algorithm  </a:t>
            </a:r>
            <a:endParaRPr lang="zh-TW" altLang="en-US" b="0" dirty="0">
              <a:solidFill>
                <a:srgbClr val="FFFFFF"/>
              </a:solidFill>
            </a:endParaRPr>
          </a:p>
        </p:txBody>
      </p:sp>
      <p:grpSp>
        <p:nvGrpSpPr>
          <p:cNvPr id="19" name="群組 18">
            <a:extLst>
              <a:ext uri="{FF2B5EF4-FFF2-40B4-BE49-F238E27FC236}">
                <a16:creationId xmlns:a16="http://schemas.microsoft.com/office/drawing/2014/main" id="{DD92B3FD-591A-A106-2322-D6F07BFA3418}"/>
              </a:ext>
            </a:extLst>
          </p:cNvPr>
          <p:cNvGrpSpPr/>
          <p:nvPr/>
        </p:nvGrpSpPr>
        <p:grpSpPr>
          <a:xfrm>
            <a:off x="0" y="4902300"/>
            <a:ext cx="9144000" cy="241201"/>
            <a:chOff x="14866" y="4663715"/>
            <a:chExt cx="9129137" cy="241201"/>
          </a:xfrm>
        </p:grpSpPr>
        <p:sp>
          <p:nvSpPr>
            <p:cNvPr id="20" name="Google Shape;298;p39">
              <a:extLst>
                <a:ext uri="{FF2B5EF4-FFF2-40B4-BE49-F238E27FC236}">
                  <a16:creationId xmlns:a16="http://schemas.microsoft.com/office/drawing/2014/main" id="{7D266282-69CB-2812-4961-1265F1801554}"/>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21" name="Google Shape;297;p39 1">
              <a:extLst>
                <a:ext uri="{FF2B5EF4-FFF2-40B4-BE49-F238E27FC236}">
                  <a16:creationId xmlns:a16="http://schemas.microsoft.com/office/drawing/2014/main" id="{E70A75C5-106B-1297-A89F-66B61972183C}"/>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22" name="Google Shape;297;p39 2">
              <a:extLst>
                <a:ext uri="{FF2B5EF4-FFF2-40B4-BE49-F238E27FC236}">
                  <a16:creationId xmlns:a16="http://schemas.microsoft.com/office/drawing/2014/main" id="{C9DBDF13-0511-77BB-88A4-6D9CEEDBC37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23" name="矩形 22">
            <a:extLst>
              <a:ext uri="{FF2B5EF4-FFF2-40B4-BE49-F238E27FC236}">
                <a16:creationId xmlns:a16="http://schemas.microsoft.com/office/drawing/2014/main" id="{D2F2CBD2-74FF-4388-ED25-AC31800A69A6}"/>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35</a:t>
            </a:fld>
            <a:endParaRPr lang="zh-TW" altLang="en-US" sz="1200" b="1" dirty="0">
              <a:ln w="0"/>
              <a:solidFill>
                <a:srgbClr val="FFFFFF"/>
              </a:solidFill>
              <a:latin typeface="Montserrat" panose="00000500000000000000" pitchFamily="2" charset="0"/>
            </a:endParaRPr>
          </a:p>
        </p:txBody>
      </p:sp>
      <p:pic>
        <p:nvPicPr>
          <p:cNvPr id="31" name="圖片 30" descr="\documentclass{article}&#10;\usepackage{amsmath}&#10;\pagestyle{empty}&#10;\usepackage{bm}  % 使用粗體數學符號&#10;\begin{document}&#10;&#10;\begin{enumerate}&#10;    \setcounter{enumi}{4}&#10;    \item \textbf{Stopping criteria:} For $i = 0, 1, \dots, n-1$, set&#10;    \[&#10;    \hat{r}_i = &#10;    \begin{cases}&#10;        1 &amp; \text{if } L_{v_i}^{\text{total}} &lt; 0, \\&#10;        0 &amp; \text{else},&#10;    \end{cases}&#10;    \]&#10;    to obtain $\hat{\bm{r}}$. If $\hat{\bm{r}} \bm{H}^T = \bm{\vec{0}}$ or the number of iterations equals the maximum limit, stop; else, go to Step \textbf{CN update}.&#10;\end{enumerate}&#10;&#10;&#10;\end{document}" title="IguanaTex Picture Display">
            <a:extLst>
              <a:ext uri="{FF2B5EF4-FFF2-40B4-BE49-F238E27FC236}">
                <a16:creationId xmlns:a16="http://schemas.microsoft.com/office/drawing/2014/main" id="{AB8F13D8-FB02-6612-E061-34304302C04D}"/>
              </a:ext>
            </a:extLst>
          </p:cNvPr>
          <p:cNvPicPr>
            <a:picLocks noChangeAspect="1"/>
          </p:cNvPicPr>
          <p:nvPr>
            <p:custDataLst>
              <p:tags r:id="rId1"/>
            </p:custDataLst>
          </p:nvPr>
        </p:nvPicPr>
        <p:blipFill>
          <a:blip r:embed="rId3"/>
          <a:stretch>
            <a:fillRect/>
          </a:stretch>
        </p:blipFill>
        <p:spPr>
          <a:xfrm>
            <a:off x="188987" y="784967"/>
            <a:ext cx="7560695" cy="1917257"/>
          </a:xfrm>
          <a:prstGeom prst="rect">
            <a:avLst/>
          </a:prstGeom>
        </p:spPr>
      </p:pic>
    </p:spTree>
    <p:extLst>
      <p:ext uri="{BB962C8B-B14F-4D97-AF65-F5344CB8AC3E}">
        <p14:creationId xmlns:p14="http://schemas.microsoft.com/office/powerpoint/2010/main" val="351176664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47"/>
          <p:cNvSpPr txBox="1">
            <a:spLocks noGrp="1"/>
          </p:cNvSpPr>
          <p:nvPr>
            <p:ph type="title"/>
          </p:nvPr>
        </p:nvSpPr>
        <p:spPr>
          <a:xfrm>
            <a:off x="1216501" y="864782"/>
            <a:ext cx="4269900" cy="1776105"/>
          </a:xfrm>
          <a:prstGeom prst="rect">
            <a:avLst/>
          </a:prstGeom>
        </p:spPr>
        <p:txBody>
          <a:bodyPr spcFirstLastPara="1" wrap="square" lIns="91425" tIns="91425" rIns="91425" bIns="91425" anchor="ctr" anchorCtr="0">
            <a:noAutofit/>
          </a:bodyPr>
          <a:lstStyle/>
          <a:p>
            <a:r>
              <a:rPr lang="en" altLang="zh-TW" dirty="0"/>
              <a:t>Thanks</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Introduction – Example</a:t>
            </a:r>
            <a:r>
              <a:rPr lang="en-US" altLang="zh-TW" b="0" dirty="0" smtClean="0">
                <a:solidFill>
                  <a:schemeClr val="bg1"/>
                </a:solidFill>
                <a:latin typeface="Times New Roman" panose="02020603050405020304" pitchFamily="18" charset="0"/>
                <a:cs typeface="Times New Roman" panose="02020603050405020304" pitchFamily="18" charset="0"/>
              </a:rPr>
              <a:t>[1]</a:t>
            </a:r>
            <a:endParaRPr lang="zh-TW" altLang="en-US" b="0" dirty="0">
              <a:solidFill>
                <a:schemeClr val="bg1"/>
              </a:solidFill>
              <a:latin typeface="Times New Roman" panose="02020603050405020304" pitchFamily="18" charset="0"/>
              <a:cs typeface="Times New Roman" panose="02020603050405020304" pitchFamily="18" charset="0"/>
            </a:endParaRPr>
          </a:p>
        </p:txBody>
      </p:sp>
      <p:grpSp>
        <p:nvGrpSpPr>
          <p:cNvPr id="9" name="群組 8">
            <a:extLst>
              <a:ext uri="{FF2B5EF4-FFF2-40B4-BE49-F238E27FC236}">
                <a16:creationId xmlns:a16="http://schemas.microsoft.com/office/drawing/2014/main" id="{B67C279D-5B08-A7A2-E8BE-E3A1A8C1C515}"/>
              </a:ext>
            </a:extLst>
          </p:cNvPr>
          <p:cNvGrpSpPr/>
          <p:nvPr/>
        </p:nvGrpSpPr>
        <p:grpSpPr>
          <a:xfrm>
            <a:off x="0" y="4902300"/>
            <a:ext cx="9144000" cy="241201"/>
            <a:chOff x="14866" y="4663715"/>
            <a:chExt cx="9129137" cy="241201"/>
          </a:xfrm>
        </p:grpSpPr>
        <p:sp>
          <p:nvSpPr>
            <p:cNvPr id="10" name="Google Shape;298;p39">
              <a:extLst>
                <a:ext uri="{FF2B5EF4-FFF2-40B4-BE49-F238E27FC236}">
                  <a16:creationId xmlns:a16="http://schemas.microsoft.com/office/drawing/2014/main" id="{595B89FF-CDD1-E963-06A0-2D45DF0461C9}"/>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11" name="Google Shape;297;p39 1">
              <a:extLst>
                <a:ext uri="{FF2B5EF4-FFF2-40B4-BE49-F238E27FC236}">
                  <a16:creationId xmlns:a16="http://schemas.microsoft.com/office/drawing/2014/main" id="{B2DE61D7-8A03-D879-AF30-DF309DC6EE7B}"/>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12" name="Google Shape;297;p39 2">
              <a:extLst>
                <a:ext uri="{FF2B5EF4-FFF2-40B4-BE49-F238E27FC236}">
                  <a16:creationId xmlns:a16="http://schemas.microsoft.com/office/drawing/2014/main" id="{15B023AC-5445-7BCB-6E59-480DE9C9CA24}"/>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18" name="矩形 17">
            <a:extLst>
              <a:ext uri="{FF2B5EF4-FFF2-40B4-BE49-F238E27FC236}">
                <a16:creationId xmlns:a16="http://schemas.microsoft.com/office/drawing/2014/main" id="{BA6268B9-3E2F-65FE-392F-1C5310B05BF3}"/>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4</a:t>
            </a:fld>
            <a:endParaRPr lang="zh-TW" altLang="en-US" sz="1200" b="1" dirty="0">
              <a:ln w="0"/>
              <a:solidFill>
                <a:srgbClr val="FFFFFF"/>
              </a:solidFill>
              <a:latin typeface="Montserrat" panose="00000500000000000000" pitchFamily="2" charset="0"/>
            </a:endParaRPr>
          </a:p>
        </p:txBody>
      </p:sp>
      <p:pic>
        <p:nvPicPr>
          <p:cNvPr id="21" name="圖片 20" descr="\documentclass{article}&#10;\usepackage{amsmath}&#10;\pagestyle{empty}&#10;\begin{document}&#10;&#10;The system model used for performance evaluation in the presence of ACGN. To generate the ACGN, AWGN is filtered by a 1st-order Infinite Impulse Response (IIR) filter with a Z-transform of&#10;\begin{equation*}&#10;F_C(z) = \frac{a}{1 + b z^{-1}}&#10;\end{equation*}&#10;where $a$ and $b$ are constants defining the filter characteristics.&#10;&#10;&#10;\end{document}" title="IguanaTex Bitmap Display"/>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334968" y="940771"/>
            <a:ext cx="7839085" cy="1899428"/>
          </a:xfrm>
          <a:prstGeom prst="rect">
            <a:avLst/>
          </a:prstGeom>
        </p:spPr>
      </p:pic>
      <p:pic>
        <p:nvPicPr>
          <p:cNvPr id="2" name="圖片 1" descr="\documentclass{article}&#10;\usepackage{amsmath}&#10;\pagestyle{empty}&#10;\begin{document}&#10;&#10;\noindent&#10;When \( b = 0 \), the filter does not introduce any correlation, and the noise is strictly AWGN.  &#10;&#10;\noindent&#10;When \( 0 &lt; |b| &lt; 1 \), the filter correlates each AWGN sample with the preceding noise samples.&#10;&#10;\end{document}" title="IguanaTex Bitmap Display"/>
          <p:cNvPicPr>
            <a:picLocks noChangeAspect="1"/>
          </p:cNvPicPr>
          <p:nvPr>
            <p:custDataLst>
              <p:tags r:id="rId2"/>
            </p:custDataLst>
          </p:nvPr>
        </p:nvPicPr>
        <p:blipFill>
          <a:blip r:embed="rId6">
            <a:extLst>
              <a:ext uri="{28A0092B-C50C-407E-A947-70E740481C1C}">
                <a14:useLocalDpi xmlns:a14="http://schemas.microsoft.com/office/drawing/2010/main" val="0"/>
              </a:ext>
            </a:extLst>
          </a:blip>
          <a:stretch>
            <a:fillRect/>
          </a:stretch>
        </p:blipFill>
        <p:spPr>
          <a:xfrm>
            <a:off x="334968" y="3208269"/>
            <a:ext cx="7848686" cy="1023086"/>
          </a:xfrm>
          <a:prstGeom prst="rect">
            <a:avLst/>
          </a:prstGeom>
        </p:spPr>
      </p:pic>
    </p:spTree>
    <p:extLst>
      <p:ext uri="{BB962C8B-B14F-4D97-AF65-F5344CB8AC3E}">
        <p14:creationId xmlns:p14="http://schemas.microsoft.com/office/powerpoint/2010/main" val="3415178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Introduction - </a:t>
            </a:r>
            <a:r>
              <a:rPr lang="en-US" altLang="zh-TW" b="0" dirty="0">
                <a:solidFill>
                  <a:schemeClr val="bg1"/>
                </a:solidFill>
              </a:rPr>
              <a:t>E</a:t>
            </a:r>
            <a:r>
              <a:rPr lang="en-US" altLang="zh-TW" b="0" dirty="0" smtClean="0">
                <a:solidFill>
                  <a:schemeClr val="bg1"/>
                </a:solidFill>
              </a:rPr>
              <a:t>xample</a:t>
            </a:r>
            <a:r>
              <a:rPr lang="en-US" altLang="zh-TW" b="0" dirty="0" smtClean="0">
                <a:solidFill>
                  <a:schemeClr val="bg1"/>
                </a:solidFill>
                <a:latin typeface="Times New Roman" panose="02020603050405020304" pitchFamily="18" charset="0"/>
                <a:cs typeface="Times New Roman" panose="02020603050405020304" pitchFamily="18" charset="0"/>
              </a:rPr>
              <a:t>[1</a:t>
            </a:r>
            <a:r>
              <a:rPr lang="en-US" altLang="zh-TW" b="0" dirty="0">
                <a:solidFill>
                  <a:schemeClr val="bg1"/>
                </a:solidFill>
                <a:latin typeface="Times New Roman" panose="02020603050405020304" pitchFamily="18" charset="0"/>
                <a:cs typeface="Times New Roman" panose="02020603050405020304" pitchFamily="18" charset="0"/>
              </a:rPr>
              <a:t>]</a:t>
            </a:r>
            <a:endParaRPr lang="zh-TW" altLang="en-US" b="0" dirty="0">
              <a:solidFill>
                <a:schemeClr val="bg1"/>
              </a:solidFill>
            </a:endParaRPr>
          </a:p>
        </p:txBody>
      </p:sp>
      <p:grpSp>
        <p:nvGrpSpPr>
          <p:cNvPr id="9" name="群組 8">
            <a:extLst>
              <a:ext uri="{FF2B5EF4-FFF2-40B4-BE49-F238E27FC236}">
                <a16:creationId xmlns:a16="http://schemas.microsoft.com/office/drawing/2014/main" id="{B67C279D-5B08-A7A2-E8BE-E3A1A8C1C515}"/>
              </a:ext>
            </a:extLst>
          </p:cNvPr>
          <p:cNvGrpSpPr/>
          <p:nvPr/>
        </p:nvGrpSpPr>
        <p:grpSpPr>
          <a:xfrm>
            <a:off x="0" y="4902300"/>
            <a:ext cx="9144000" cy="241201"/>
            <a:chOff x="14866" y="4663715"/>
            <a:chExt cx="9129137" cy="241201"/>
          </a:xfrm>
        </p:grpSpPr>
        <p:sp>
          <p:nvSpPr>
            <p:cNvPr id="10" name="Google Shape;298;p39">
              <a:extLst>
                <a:ext uri="{FF2B5EF4-FFF2-40B4-BE49-F238E27FC236}">
                  <a16:creationId xmlns:a16="http://schemas.microsoft.com/office/drawing/2014/main" id="{595B89FF-CDD1-E963-06A0-2D45DF0461C9}"/>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11" name="Google Shape;297;p39 1">
              <a:extLst>
                <a:ext uri="{FF2B5EF4-FFF2-40B4-BE49-F238E27FC236}">
                  <a16:creationId xmlns:a16="http://schemas.microsoft.com/office/drawing/2014/main" id="{B2DE61D7-8A03-D879-AF30-DF309DC6EE7B}"/>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12" name="Google Shape;297;p39 2">
              <a:extLst>
                <a:ext uri="{FF2B5EF4-FFF2-40B4-BE49-F238E27FC236}">
                  <a16:creationId xmlns:a16="http://schemas.microsoft.com/office/drawing/2014/main" id="{15B023AC-5445-7BCB-6E59-480DE9C9CA24}"/>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18" name="矩形 17">
            <a:extLst>
              <a:ext uri="{FF2B5EF4-FFF2-40B4-BE49-F238E27FC236}">
                <a16:creationId xmlns:a16="http://schemas.microsoft.com/office/drawing/2014/main" id="{BA6268B9-3E2F-65FE-392F-1C5310B05BF3}"/>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5</a:t>
            </a:fld>
            <a:endParaRPr lang="zh-TW" altLang="en-US" sz="1200" b="1" dirty="0">
              <a:ln w="0"/>
              <a:solidFill>
                <a:srgbClr val="FFFFFF"/>
              </a:solidFill>
              <a:latin typeface="Montserrat" panose="00000500000000000000" pitchFamily="2" charset="0"/>
            </a:endParaRPr>
          </a:p>
        </p:txBody>
      </p:sp>
      <p:pic>
        <p:nvPicPr>
          <p:cNvPr id="2" name="圖片 1"/>
          <p:cNvPicPr>
            <a:picLocks noChangeAspect="1"/>
          </p:cNvPicPr>
          <p:nvPr/>
        </p:nvPicPr>
        <p:blipFill>
          <a:blip r:embed="rId7"/>
          <a:stretch>
            <a:fillRect/>
          </a:stretch>
        </p:blipFill>
        <p:spPr>
          <a:xfrm>
            <a:off x="1078133" y="2079644"/>
            <a:ext cx="3228032" cy="2574015"/>
          </a:xfrm>
          <a:prstGeom prst="rect">
            <a:avLst/>
          </a:prstGeom>
        </p:spPr>
      </p:pic>
      <p:pic>
        <p:nvPicPr>
          <p:cNvPr id="16" name="圖片 15" descr="\documentclass{article}&#10;\usepackage{amsmath}&#10;\usepackage{amsmath}&#10;&#10;\usepackage{booktabs}&#10;\pagestyle{empty}&#10;\begin{document}&#10;&#10;\begin{table}[h!]&#10;\centering&#10;\begin{tabular}{ccccccc}&#10;\toprule&#10;Code &amp; $n$ &amp; $k$ &amp; $R$ &amp; $d_v$ &amp; $d_c$  &amp;  Structure \\&#10;\midrule&#10;A &amp; 1024 &amp; 833 &amp; 0.81 &amp; 10 &amp; 32  &amp; Regular, 4-cycle-free\\&#10;B &amp; 1024 &amp; 512 &amp; 0.50 &amp; 3 &amp; 6         &amp; Regular, 6-cycle-free \\&#10;\bottomrule&#10;\end{tabular}&#10;\end{table}&#10;&#10;&#10;\end{document}" title="IguanaTex Bitmap Display"/>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2252313" y="1194891"/>
            <a:ext cx="4751999" cy="835200"/>
          </a:xfrm>
          <a:prstGeom prst="rect">
            <a:avLst/>
          </a:prstGeom>
        </p:spPr>
      </p:pic>
      <p:pic>
        <p:nvPicPr>
          <p:cNvPr id="19" name="圖片 18" descr="\documentclass{article}&#10;\usepackage{amsmath}&#10;\pagestyle{empty}&#10;\begin{document}&#10;&#10;CodeA&#10;&#10;&#10;\end{document}" title="IguanaTex Bitmap Display"/>
          <p:cNvPicPr>
            <a:picLocks noChangeAspect="1"/>
          </p:cNvPicPr>
          <p:nvPr>
            <p:custDataLst>
              <p:tags r:id="rId2"/>
            </p:custDataLst>
          </p:nvPr>
        </p:nvPicPr>
        <p:blipFill>
          <a:blip r:embed="rId9">
            <a:extLst>
              <a:ext uri="{28A0092B-C50C-407E-A947-70E740481C1C}">
                <a14:useLocalDpi xmlns:a14="http://schemas.microsoft.com/office/drawing/2010/main" val="0"/>
              </a:ext>
            </a:extLst>
          </a:blip>
          <a:stretch>
            <a:fillRect/>
          </a:stretch>
        </p:blipFill>
        <p:spPr>
          <a:xfrm>
            <a:off x="2502163" y="4735303"/>
            <a:ext cx="516267" cy="131200"/>
          </a:xfrm>
          <a:prstGeom prst="rect">
            <a:avLst/>
          </a:prstGeom>
        </p:spPr>
      </p:pic>
      <p:pic>
        <p:nvPicPr>
          <p:cNvPr id="21" name="圖片 20" descr="\documentclass{article}&#10;\usepackage{amsmath}&#10;\pagestyle{empty}&#10;\begin{document}&#10;&#10;CodeB&#10;&#10;&#10;\end{document}" title="IguanaTex Bitmap Display"/>
          <p:cNvPicPr>
            <a:picLocks noChangeAspect="1"/>
          </p:cNvPicPr>
          <p:nvPr>
            <p:custDataLst>
              <p:tags r:id="rId3"/>
            </p:custDataLst>
          </p:nvPr>
        </p:nvPicPr>
        <p:blipFill>
          <a:blip r:embed="rId10">
            <a:extLst>
              <a:ext uri="{28A0092B-C50C-407E-A947-70E740481C1C}">
                <a14:useLocalDpi xmlns:a14="http://schemas.microsoft.com/office/drawing/2010/main" val="0"/>
              </a:ext>
            </a:extLst>
          </a:blip>
          <a:stretch>
            <a:fillRect/>
          </a:stretch>
        </p:blipFill>
        <p:spPr>
          <a:xfrm>
            <a:off x="6495043" y="4687153"/>
            <a:ext cx="504534" cy="129067"/>
          </a:xfrm>
          <a:prstGeom prst="rect">
            <a:avLst/>
          </a:prstGeom>
        </p:spPr>
      </p:pic>
      <p:pic>
        <p:nvPicPr>
          <p:cNvPr id="25" name="圖片 24" descr="\documentclass{article}&#10;\usepackage{amsmath}&#10;\pagestyle{empty}&#10;\begin{document}&#10;&#10;Compared to an AWGN channel, a high-frequency ACGN channel. &#10;&#10;\end{document}" title="IguanaTex Bitmap Display"/>
          <p:cNvPicPr>
            <a:picLocks noChangeAspect="1"/>
          </p:cNvPicPr>
          <p:nvPr>
            <p:custDataLst>
              <p:tags r:id="rId4"/>
            </p:custDataLst>
          </p:nvPr>
        </p:nvPicPr>
        <p:blipFill>
          <a:blip r:embed="rId11">
            <a:extLst>
              <a:ext uri="{28A0092B-C50C-407E-A947-70E740481C1C}">
                <a14:useLocalDpi xmlns:a14="http://schemas.microsoft.com/office/drawing/2010/main" val="0"/>
              </a:ext>
            </a:extLst>
          </a:blip>
          <a:stretch>
            <a:fillRect/>
          </a:stretch>
        </p:blipFill>
        <p:spPr>
          <a:xfrm>
            <a:off x="334968" y="770677"/>
            <a:ext cx="6650056" cy="209829"/>
          </a:xfrm>
          <a:prstGeom prst="rect">
            <a:avLst/>
          </a:prstGeom>
        </p:spPr>
      </p:pic>
      <p:pic>
        <p:nvPicPr>
          <p:cNvPr id="27" name="圖片 26"/>
          <p:cNvPicPr>
            <a:picLocks noChangeAspect="1"/>
          </p:cNvPicPr>
          <p:nvPr/>
        </p:nvPicPr>
        <p:blipFill>
          <a:blip r:embed="rId12"/>
          <a:stretch>
            <a:fillRect/>
          </a:stretch>
        </p:blipFill>
        <p:spPr>
          <a:xfrm>
            <a:off x="5066188" y="2121051"/>
            <a:ext cx="3115139" cy="2491200"/>
          </a:xfrm>
          <a:prstGeom prst="rect">
            <a:avLst/>
          </a:prstGeom>
        </p:spPr>
      </p:pic>
    </p:spTree>
    <p:extLst>
      <p:ext uri="{BB962C8B-B14F-4D97-AF65-F5344CB8AC3E}">
        <p14:creationId xmlns:p14="http://schemas.microsoft.com/office/powerpoint/2010/main" val="3185648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Introduction - Example</a:t>
            </a:r>
            <a:r>
              <a:rPr lang="en-US" altLang="zh-TW" b="0" dirty="0">
                <a:solidFill>
                  <a:schemeClr val="bg1"/>
                </a:solidFill>
                <a:latin typeface="Times New Roman" panose="02020603050405020304" pitchFamily="18" charset="0"/>
                <a:cs typeface="Times New Roman" panose="02020603050405020304" pitchFamily="18" charset="0"/>
              </a:rPr>
              <a:t>[1]</a:t>
            </a:r>
            <a:endParaRPr lang="zh-TW" altLang="en-US" b="0" dirty="0">
              <a:solidFill>
                <a:schemeClr val="bg1"/>
              </a:solidFill>
            </a:endParaRPr>
          </a:p>
        </p:txBody>
      </p:sp>
      <p:grpSp>
        <p:nvGrpSpPr>
          <p:cNvPr id="9" name="群組 8">
            <a:extLst>
              <a:ext uri="{FF2B5EF4-FFF2-40B4-BE49-F238E27FC236}">
                <a16:creationId xmlns:a16="http://schemas.microsoft.com/office/drawing/2014/main" id="{B67C279D-5B08-A7A2-E8BE-E3A1A8C1C515}"/>
              </a:ext>
            </a:extLst>
          </p:cNvPr>
          <p:cNvGrpSpPr/>
          <p:nvPr/>
        </p:nvGrpSpPr>
        <p:grpSpPr>
          <a:xfrm>
            <a:off x="0" y="4902300"/>
            <a:ext cx="9144000" cy="241201"/>
            <a:chOff x="14866" y="4663715"/>
            <a:chExt cx="9129137" cy="241201"/>
          </a:xfrm>
        </p:grpSpPr>
        <p:sp>
          <p:nvSpPr>
            <p:cNvPr id="10" name="Google Shape;298;p39">
              <a:extLst>
                <a:ext uri="{FF2B5EF4-FFF2-40B4-BE49-F238E27FC236}">
                  <a16:creationId xmlns:a16="http://schemas.microsoft.com/office/drawing/2014/main" id="{595B89FF-CDD1-E963-06A0-2D45DF0461C9}"/>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11" name="Google Shape;297;p39 1">
              <a:extLst>
                <a:ext uri="{FF2B5EF4-FFF2-40B4-BE49-F238E27FC236}">
                  <a16:creationId xmlns:a16="http://schemas.microsoft.com/office/drawing/2014/main" id="{B2DE61D7-8A03-D879-AF30-DF309DC6EE7B}"/>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12" name="Google Shape;297;p39 2">
              <a:extLst>
                <a:ext uri="{FF2B5EF4-FFF2-40B4-BE49-F238E27FC236}">
                  <a16:creationId xmlns:a16="http://schemas.microsoft.com/office/drawing/2014/main" id="{15B023AC-5445-7BCB-6E59-480DE9C9CA24}"/>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18" name="矩形 17">
            <a:extLst>
              <a:ext uri="{FF2B5EF4-FFF2-40B4-BE49-F238E27FC236}">
                <a16:creationId xmlns:a16="http://schemas.microsoft.com/office/drawing/2014/main" id="{BA6268B9-3E2F-65FE-392F-1C5310B05BF3}"/>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6</a:t>
            </a:fld>
            <a:endParaRPr lang="zh-TW" altLang="en-US" sz="1200" b="1" dirty="0">
              <a:ln w="0"/>
              <a:solidFill>
                <a:srgbClr val="FFFFFF"/>
              </a:solidFill>
              <a:latin typeface="Montserrat" panose="00000500000000000000" pitchFamily="2" charset="0"/>
            </a:endParaRPr>
          </a:p>
        </p:txBody>
      </p:sp>
      <p:pic>
        <p:nvPicPr>
          <p:cNvPr id="8" name="圖片 7" descr="\documentclass{article}&#10;\usepackage{amsmath}&#10;\usepackage{amsmath}&#10;&#10;\usepackage{booktabs}&#10;\pagestyle{empty}&#10;\begin{document}&#10;&#10;\begin{table}[h!]&#10;\centering&#10;\begin{tabular}{ccccccc}&#10;\toprule&#10;Code &amp; $n$ &amp; $k$ &amp; $R$ &amp; $d_v$ &amp; $d_c$  &amp;  Structure \\&#10;\midrule&#10;B &amp; 1024 &amp; 512 &amp; 0.50 &amp; 3 &amp; 6         &amp; Regular, 6-cycle-free \\&#10;\bottomrule&#10;\end{tabular}&#10;\end{table}&#10;&#10;&#10;\end{document}" title="IguanaTex Bitmap Display"/>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a:off x="2348229" y="1429804"/>
            <a:ext cx="4739198" cy="622933"/>
          </a:xfrm>
          <a:prstGeom prst="rect">
            <a:avLst/>
          </a:prstGeom>
        </p:spPr>
      </p:pic>
      <p:pic>
        <p:nvPicPr>
          <p:cNvPr id="20" name="圖片 19" descr="\documentclass{article}&#10;\usepackage{amsmath}&#10;\pagestyle{empty}&#10;\begin{document}&#10;&#10;Effect of low-frequency ACGN on CodeB&#10;&#10;&#10;\end{document}" title="IguanaTex Bitmap Display"/>
          <p:cNvPicPr>
            <a:picLocks noChangeAspect="1"/>
          </p:cNvPicPr>
          <p:nvPr>
            <p:custDataLst>
              <p:tags r:id="rId2"/>
            </p:custDataLst>
          </p:nvPr>
        </p:nvPicPr>
        <p:blipFill>
          <a:blip r:embed="rId8">
            <a:extLst>
              <a:ext uri="{28A0092B-C50C-407E-A947-70E740481C1C}">
                <a14:useLocalDpi xmlns:a14="http://schemas.microsoft.com/office/drawing/2010/main" val="0"/>
              </a:ext>
            </a:extLst>
          </a:blip>
          <a:stretch>
            <a:fillRect/>
          </a:stretch>
        </p:blipFill>
        <p:spPr>
          <a:xfrm>
            <a:off x="1260406" y="4650240"/>
            <a:ext cx="3173334" cy="163200"/>
          </a:xfrm>
          <a:prstGeom prst="rect">
            <a:avLst/>
          </a:prstGeom>
        </p:spPr>
      </p:pic>
      <p:pic>
        <p:nvPicPr>
          <p:cNvPr id="17" name="圖片 16" descr="\documentclass{article}&#10;\usepackage{amsmath}&#10;\pagestyle{empty}&#10;\begin{document}&#10;&#10;Effect of high-frequency ACGN on CodeB&#10;&#10;&#10;\end{document}" title="IguanaTex Bitmap Display"/>
          <p:cNvPicPr>
            <a:picLocks noChangeAspect="1"/>
          </p:cNvPicPr>
          <p:nvPr>
            <p:custDataLst>
              <p:tags r:id="rId3"/>
            </p:custDataLst>
          </p:nvPr>
        </p:nvPicPr>
        <p:blipFill>
          <a:blip r:embed="rId9">
            <a:extLst>
              <a:ext uri="{28A0092B-C50C-407E-A947-70E740481C1C}">
                <a14:useLocalDpi xmlns:a14="http://schemas.microsoft.com/office/drawing/2010/main" val="0"/>
              </a:ext>
            </a:extLst>
          </a:blip>
          <a:stretch>
            <a:fillRect/>
          </a:stretch>
        </p:blipFill>
        <p:spPr>
          <a:xfrm>
            <a:off x="5087920" y="4646366"/>
            <a:ext cx="3246937" cy="163200"/>
          </a:xfrm>
          <a:prstGeom prst="rect">
            <a:avLst/>
          </a:prstGeom>
        </p:spPr>
      </p:pic>
      <p:pic>
        <p:nvPicPr>
          <p:cNvPr id="2" name="圖片 1" descr="\documentclass{article}&#10;\usepackage{amsmath}&#10;\pagestyle{empty}&#10;\begin{document}&#10;&#10;Compared to an AWGN channel, a high-frequency ACGN channel and a low-frequency ACGN channel. &#10;&#10;\end{document}" title="IguanaTex Bitmap Display"/>
          <p:cNvPicPr>
            <a:picLocks noChangeAspect="1"/>
          </p:cNvPicPr>
          <p:nvPr>
            <p:custDataLst>
              <p:tags r:id="rId4"/>
            </p:custDataLst>
          </p:nvPr>
        </p:nvPicPr>
        <p:blipFill>
          <a:blip r:embed="rId10">
            <a:extLst>
              <a:ext uri="{28A0092B-C50C-407E-A947-70E740481C1C}">
                <a14:useLocalDpi xmlns:a14="http://schemas.microsoft.com/office/drawing/2010/main" val="0"/>
              </a:ext>
            </a:extLst>
          </a:blip>
          <a:stretch>
            <a:fillRect/>
          </a:stretch>
        </p:blipFill>
        <p:spPr>
          <a:xfrm>
            <a:off x="334968" y="770677"/>
            <a:ext cx="7845942" cy="482744"/>
          </a:xfrm>
          <a:prstGeom prst="rect">
            <a:avLst/>
          </a:prstGeom>
        </p:spPr>
      </p:pic>
      <p:pic>
        <p:nvPicPr>
          <p:cNvPr id="5" name="圖片 4"/>
          <p:cNvPicPr>
            <a:picLocks noChangeAspect="1"/>
          </p:cNvPicPr>
          <p:nvPr/>
        </p:nvPicPr>
        <p:blipFill>
          <a:blip r:embed="rId11"/>
          <a:stretch>
            <a:fillRect/>
          </a:stretch>
        </p:blipFill>
        <p:spPr>
          <a:xfrm>
            <a:off x="5037609" y="2137097"/>
            <a:ext cx="3171453" cy="2491200"/>
          </a:xfrm>
          <a:prstGeom prst="rect">
            <a:avLst/>
          </a:prstGeom>
        </p:spPr>
      </p:pic>
      <p:pic>
        <p:nvPicPr>
          <p:cNvPr id="7" name="圖片 6"/>
          <p:cNvPicPr>
            <a:picLocks noChangeAspect="1"/>
          </p:cNvPicPr>
          <p:nvPr/>
        </p:nvPicPr>
        <p:blipFill rotWithShape="1">
          <a:blip r:embed="rId12"/>
          <a:srcRect l="3309" b="8672"/>
          <a:stretch/>
        </p:blipFill>
        <p:spPr>
          <a:xfrm>
            <a:off x="1203739" y="2137097"/>
            <a:ext cx="3113114" cy="2491200"/>
          </a:xfrm>
          <a:prstGeom prst="rect">
            <a:avLst/>
          </a:prstGeom>
        </p:spPr>
      </p:pic>
    </p:spTree>
    <p:extLst>
      <p:ext uri="{BB962C8B-B14F-4D97-AF65-F5344CB8AC3E}">
        <p14:creationId xmlns:p14="http://schemas.microsoft.com/office/powerpoint/2010/main" val="10701272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1B7657-7966-DA33-4C01-4F84AD487214}"/>
            </a:ext>
          </a:extLst>
        </p:cNvPr>
        <p:cNvGrpSpPr/>
        <p:nvPr/>
      </p:nvGrpSpPr>
      <p:grpSpPr>
        <a:xfrm>
          <a:off x="0" y="0"/>
          <a:ext cx="0" cy="0"/>
          <a:chOff x="0" y="0"/>
          <a:chExt cx="0" cy="0"/>
        </a:xfrm>
      </p:grpSpPr>
      <p:sp>
        <p:nvSpPr>
          <p:cNvPr id="10" name="矩形 9">
            <a:extLst>
              <a:ext uri="{FF2B5EF4-FFF2-40B4-BE49-F238E27FC236}">
                <a16:creationId xmlns:a16="http://schemas.microsoft.com/office/drawing/2014/main" id="{AC44ADDD-35C8-77D9-88D8-32EB24EBEF34}"/>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標題 1">
            <a:extLst>
              <a:ext uri="{FF2B5EF4-FFF2-40B4-BE49-F238E27FC236}">
                <a16:creationId xmlns:a16="http://schemas.microsoft.com/office/drawing/2014/main" id="{A347C1AC-7FA2-5B10-C797-9285577DA620}"/>
              </a:ext>
            </a:extLst>
          </p:cNvPr>
          <p:cNvSpPr txBox="1">
            <a:spLocks/>
          </p:cNvSpPr>
          <p:nvPr/>
        </p:nvSpPr>
        <p:spPr>
          <a:xfrm>
            <a:off x="0" y="1"/>
            <a:ext cx="195303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dirty="0">
                <a:solidFill>
                  <a:schemeClr val="bg1"/>
                </a:solidFill>
              </a:rPr>
              <a:t>Outline</a:t>
            </a:r>
            <a:endParaRPr lang="zh-TW" altLang="en-US" dirty="0">
              <a:solidFill>
                <a:schemeClr val="bg1"/>
              </a:solidFill>
            </a:endParaRPr>
          </a:p>
        </p:txBody>
      </p:sp>
      <p:grpSp>
        <p:nvGrpSpPr>
          <p:cNvPr id="19" name="群組 18">
            <a:extLst>
              <a:ext uri="{FF2B5EF4-FFF2-40B4-BE49-F238E27FC236}">
                <a16:creationId xmlns:a16="http://schemas.microsoft.com/office/drawing/2014/main" id="{09D7F3D4-7678-A835-B764-85CA4B0722FA}"/>
              </a:ext>
            </a:extLst>
          </p:cNvPr>
          <p:cNvGrpSpPr/>
          <p:nvPr/>
        </p:nvGrpSpPr>
        <p:grpSpPr>
          <a:xfrm>
            <a:off x="0" y="4902300"/>
            <a:ext cx="9144000" cy="241201"/>
            <a:chOff x="14866" y="4663715"/>
            <a:chExt cx="9129137" cy="241201"/>
          </a:xfrm>
        </p:grpSpPr>
        <p:sp>
          <p:nvSpPr>
            <p:cNvPr id="20" name="Google Shape;298;p39">
              <a:extLst>
                <a:ext uri="{FF2B5EF4-FFF2-40B4-BE49-F238E27FC236}">
                  <a16:creationId xmlns:a16="http://schemas.microsoft.com/office/drawing/2014/main" id="{E45376BB-503D-309A-294E-D2DF0D6F4BA1}"/>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21" name="Google Shape;297;p39 1">
              <a:extLst>
                <a:ext uri="{FF2B5EF4-FFF2-40B4-BE49-F238E27FC236}">
                  <a16:creationId xmlns:a16="http://schemas.microsoft.com/office/drawing/2014/main" id="{06078208-94D2-6E08-635D-F8ED46BBD76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22" name="Google Shape;297;p39 2">
              <a:extLst>
                <a:ext uri="{FF2B5EF4-FFF2-40B4-BE49-F238E27FC236}">
                  <a16:creationId xmlns:a16="http://schemas.microsoft.com/office/drawing/2014/main" id="{1F5545E5-B42C-CFE4-486B-88829865EE6E}"/>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23" name="矩形 22">
            <a:extLst>
              <a:ext uri="{FF2B5EF4-FFF2-40B4-BE49-F238E27FC236}">
                <a16:creationId xmlns:a16="http://schemas.microsoft.com/office/drawing/2014/main" id="{B2613BA4-2009-45DA-A04C-3678F38BE032}"/>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7</a:t>
            </a:fld>
            <a:endParaRPr lang="zh-TW" altLang="en-US" sz="1200" b="1" dirty="0">
              <a:ln w="0"/>
              <a:solidFill>
                <a:srgbClr val="FFFFFF"/>
              </a:solidFill>
              <a:latin typeface="Montserrat" panose="00000500000000000000" pitchFamily="2" charset="0"/>
            </a:endParaRPr>
          </a:p>
        </p:txBody>
      </p:sp>
      <p:pic>
        <p:nvPicPr>
          <p:cNvPr id="3" name="圖片 2" descr="\documentclass{article}&#10;\usepackage{amsmath}&#10;\usepackage[dvipsnames]{xcolor}&#10;\pagestyle{empty}&#10;&#10;\begin{document}&#10;&#10;\begin{itemize}&#10;  \item[\textcolor{lightgray}{\fontsize{10}{12}\selectfont $\bullet$}] \textcolor{lightgray}{\textbf{Intorduction}}&#10;  \item[\textcolor{MidnightBlue}{\fontsize{10}{12}\selectfont $\bullet$}] \textcolor{MidnightBlue}{BP-CNN}&#10;  \item[\textcolor{lightgray}{\fontsize{10}{12}\selectfont $\bullet$}] \textcolor{lightgray}{Improved BP-CNN}&#10;  \item[\textcolor{lightgray}{\fontsize{10}{12}\selectfont $\bullet$}] \textcolor{lightgray}{Reference}&#10;  \item[\textcolor{lightgray}{\fontsize{10}{12}\selectfont $\bullet$}] \textcolor{lightgray}{Appendix}&#10;&#10;\end{itemize}&#10;&#10;\end{document}&#10;" title="IguanaTex Bitmap Display"/>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45692" y="942041"/>
            <a:ext cx="2352765" cy="2247620"/>
          </a:xfrm>
          <a:prstGeom prst="rect">
            <a:avLst/>
          </a:prstGeom>
        </p:spPr>
      </p:pic>
    </p:spTree>
    <p:extLst>
      <p:ext uri="{BB962C8B-B14F-4D97-AF65-F5344CB8AC3E}">
        <p14:creationId xmlns:p14="http://schemas.microsoft.com/office/powerpoint/2010/main" val="9112866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smtClean="0">
                <a:solidFill>
                  <a:schemeClr val="bg1"/>
                </a:solidFill>
              </a:rPr>
              <a:t>BP-CNN</a:t>
            </a:r>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8</a:t>
            </a:fld>
            <a:endParaRPr lang="zh-TW" altLang="en-US" sz="1200" b="1" dirty="0">
              <a:ln w="0"/>
              <a:solidFill>
                <a:srgbClr val="FFFFFF"/>
              </a:solidFill>
              <a:latin typeface="Montserrat" panose="00000500000000000000" pitchFamily="2" charset="0"/>
            </a:endParaRPr>
          </a:p>
        </p:txBody>
      </p:sp>
      <p:pic>
        <p:nvPicPr>
          <p:cNvPr id="12" name="圖片 11" descr="\documentclass{article}&#10;\usepackage{amsmath}&#10;\pagestyle{empty}&#10;\begin{document}&#10;&#10;Deep learning (DL)-based intelligent denoising algorithms have been developed to mitigate noise-induced distortion in two-dimensional image data. Among these, a deep convolutional neural network (CNN) serves as the foundation for an intelligent denoiser, offering a general and low-complexity solution to effectively suppress additive colored Gaussian noise.&#10;&#10;&#10;&#10;\end{document}" title="IguanaTex Bitmap Display"/>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334968" y="770871"/>
            <a:ext cx="7844571" cy="1311086"/>
          </a:xfrm>
          <a:prstGeom prst="rect">
            <a:avLst/>
          </a:prstGeom>
        </p:spPr>
      </p:pic>
      <p:pic>
        <p:nvPicPr>
          <p:cNvPr id="10" name="圖片 9" descr="\documentclass{article}&#10;\usepackage{amsmath}&#10;\pagestyle{empty}&#10;\begin{document}&#10;&#10;Focus on the channel models with known (to the receiver)&#10;noise correlation functions, and thus we are able to generate adequate channel noise samples to train the network.&#10;&#10;&#10;\end{document}" title="IguanaTex Bitmap Display"/>
          <p:cNvPicPr>
            <a:picLocks noChangeAspect="1"/>
          </p:cNvPicPr>
          <p:nvPr>
            <p:custDataLst>
              <p:tags r:id="rId2"/>
            </p:custDataLst>
          </p:nvPr>
        </p:nvPicPr>
        <p:blipFill>
          <a:blip r:embed="rId6">
            <a:extLst>
              <a:ext uri="{28A0092B-C50C-407E-A947-70E740481C1C}">
                <a14:useLocalDpi xmlns:a14="http://schemas.microsoft.com/office/drawing/2010/main" val="0"/>
              </a:ext>
            </a:extLst>
          </a:blip>
          <a:stretch>
            <a:fillRect/>
          </a:stretch>
        </p:blipFill>
        <p:spPr>
          <a:xfrm>
            <a:off x="334968" y="2456180"/>
            <a:ext cx="7847314" cy="720000"/>
          </a:xfrm>
          <a:prstGeom prst="rect">
            <a:avLst/>
          </a:prstGeom>
        </p:spPr>
      </p:pic>
    </p:spTree>
    <p:extLst>
      <p:ext uri="{BB962C8B-B14F-4D97-AF65-F5344CB8AC3E}">
        <p14:creationId xmlns:p14="http://schemas.microsoft.com/office/powerpoint/2010/main" val="35503460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圖片 45"/>
          <p:cNvPicPr>
            <a:picLocks noChangeAspect="1"/>
          </p:cNvPicPr>
          <p:nvPr/>
        </p:nvPicPr>
        <p:blipFill>
          <a:blip r:embed="rId4"/>
          <a:stretch>
            <a:fillRect/>
          </a:stretch>
        </p:blipFill>
        <p:spPr>
          <a:xfrm>
            <a:off x="1251047" y="687829"/>
            <a:ext cx="5832764" cy="1939192"/>
          </a:xfrm>
          <a:prstGeom prst="rect">
            <a:avLst/>
          </a:prstGeom>
        </p:spPr>
      </p:pic>
      <p:pic>
        <p:nvPicPr>
          <p:cNvPr id="28" name="圖片 27" descr="\documentclass{article}&#10;\usepackage{amsmath}&#10;\pagestyle{empty}&#10;\usepackage{bm}  % 使用粗體數學符號&#10;\begin{document}&#10;&#10;\noindent&#10;$\bf{{x}} $ : Information Bits&#10;&#10;\noindent&#10;$\hat{\bf{x}}$ : Estimated Information Bits&#10;&#10;\noindent&#10;$\bf{u} $ : Encode CodeWord&#10;&#10;\noindent&#10;$ \bf{s} $ : Transmit  Symbol &#10;&#10;\noindent&#10;$\hat{\bf{s}}$ : Estimated  Transmit  Symbol&#10;&#10;\noindent&#10;$ \bf{n} : $ Colored  Noise &#10;&#10;\noindent&#10;$ \hat{\bf{n}} $ :  Estimated Colored  Noise &#10;&#10;\noindent&#10;$ \tilde{\bf{n}} $ :  CNN Predict Colored  Noise &#10;&#10;\noindent&#10;$ \bf{y} $ :  Receive Value &#10;&#10;\noindent&#10;$ \hat{\bf{y}} $ :  Estimate Receive Value &#10;&#10;\end{document}" title="IguanaTex Bitmap Display"/>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418963" y="1878669"/>
            <a:ext cx="3150176" cy="2664681"/>
          </a:xfrm>
          <a:prstGeom prst="rect">
            <a:avLst/>
          </a:prstGeom>
        </p:spPr>
      </p:pic>
      <p:sp>
        <p:nvSpPr>
          <p:cNvPr id="4" name="矩形 3">
            <a:extLst>
              <a:ext uri="{FF2B5EF4-FFF2-40B4-BE49-F238E27FC236}">
                <a16:creationId xmlns:a16="http://schemas.microsoft.com/office/drawing/2014/main" id="{AC6087E8-88B3-59DE-527A-55B4AA85D198}"/>
              </a:ext>
            </a:extLst>
          </p:cNvPr>
          <p:cNvSpPr/>
          <p:nvPr/>
        </p:nvSpPr>
        <p:spPr>
          <a:xfrm>
            <a:off x="0" y="1"/>
            <a:ext cx="9149253" cy="572700"/>
          </a:xfrm>
          <a:prstGeom prst="rect">
            <a:avLst/>
          </a:prstGeom>
          <a:solidFill>
            <a:srgbClr val="003B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a:extLst>
              <a:ext uri="{FF2B5EF4-FFF2-40B4-BE49-F238E27FC236}">
                <a16:creationId xmlns:a16="http://schemas.microsoft.com/office/drawing/2014/main" id="{64CE3CA7-5892-CF32-E35A-FFF15EC21927}"/>
              </a:ext>
            </a:extLst>
          </p:cNvPr>
          <p:cNvSpPr txBox="1">
            <a:spLocks/>
          </p:cNvSpPr>
          <p:nvPr/>
        </p:nvSpPr>
        <p:spPr>
          <a:xfrm>
            <a:off x="2" y="1"/>
            <a:ext cx="833485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US" altLang="zh-TW" b="0" dirty="0">
                <a:solidFill>
                  <a:schemeClr val="bg1"/>
                </a:solidFill>
              </a:rPr>
              <a:t>BP-CNN - Structure</a:t>
            </a:r>
            <a:endParaRPr lang="zh-TW" altLang="en-US" b="0" dirty="0">
              <a:solidFill>
                <a:schemeClr val="bg1"/>
              </a:solidFill>
            </a:endParaRPr>
          </a:p>
          <a:p>
            <a:endParaRPr lang="zh-TW" altLang="en-US" b="0" dirty="0">
              <a:solidFill>
                <a:schemeClr val="bg1"/>
              </a:solidFill>
            </a:endParaRPr>
          </a:p>
        </p:txBody>
      </p:sp>
      <p:grpSp>
        <p:nvGrpSpPr>
          <p:cNvPr id="2" name="群組 1">
            <a:extLst>
              <a:ext uri="{FF2B5EF4-FFF2-40B4-BE49-F238E27FC236}">
                <a16:creationId xmlns:a16="http://schemas.microsoft.com/office/drawing/2014/main" id="{34E35E37-664B-FDF5-BB8C-AE63D49E6A5F}"/>
              </a:ext>
            </a:extLst>
          </p:cNvPr>
          <p:cNvGrpSpPr/>
          <p:nvPr/>
        </p:nvGrpSpPr>
        <p:grpSpPr>
          <a:xfrm>
            <a:off x="0" y="4902300"/>
            <a:ext cx="9144000" cy="241201"/>
            <a:chOff x="14866" y="4663715"/>
            <a:chExt cx="9129137" cy="241201"/>
          </a:xfrm>
        </p:grpSpPr>
        <p:sp>
          <p:nvSpPr>
            <p:cNvPr id="5" name="Google Shape;298;p39">
              <a:extLst>
                <a:ext uri="{FF2B5EF4-FFF2-40B4-BE49-F238E27FC236}">
                  <a16:creationId xmlns:a16="http://schemas.microsoft.com/office/drawing/2014/main" id="{40CDA4B2-4FF5-8D93-02E8-7926754905EF}"/>
                </a:ext>
              </a:extLst>
            </p:cNvPr>
            <p:cNvSpPr/>
            <p:nvPr/>
          </p:nvSpPr>
          <p:spPr>
            <a:xfrm flipH="1">
              <a:off x="6102003" y="4663716"/>
              <a:ext cx="3042000" cy="241200"/>
            </a:xfrm>
            <a:prstGeom prst="rect">
              <a:avLst/>
            </a:prstGeom>
            <a:solidFill>
              <a:schemeClr val="dk2"/>
            </a:solidFill>
            <a:ln>
              <a:noFill/>
            </a:ln>
          </p:spPr>
          <p:txBody>
            <a:bodyPr spcFirstLastPara="1" wrap="square" lIns="91425" tIns="91425" rIns="91425" bIns="91425" anchor="ctr" anchorCtr="0">
              <a:noAutofit/>
            </a:bodyPr>
            <a:lstStyle/>
            <a:p>
              <a:pPr algn="ctr"/>
              <a:r>
                <a:rPr lang="en-US" altLang="zh-TW" sz="1200" b="1" dirty="0">
                  <a:solidFill>
                    <a:schemeClr val="bg1"/>
                  </a:solidFill>
                  <a:latin typeface="Montserrat" panose="00000500000000000000" pitchFamily="2" charset="0"/>
                </a:rPr>
                <a:t>January , 2</a:t>
              </a:r>
            </a:p>
          </p:txBody>
        </p:sp>
        <p:sp>
          <p:nvSpPr>
            <p:cNvPr id="7" name="Google Shape;297;p39 1">
              <a:extLst>
                <a:ext uri="{FF2B5EF4-FFF2-40B4-BE49-F238E27FC236}">
                  <a16:creationId xmlns:a16="http://schemas.microsoft.com/office/drawing/2014/main" id="{011D8BCF-32EE-10B8-BEEE-608FE7DD511F}"/>
                </a:ext>
              </a:extLst>
            </p:cNvPr>
            <p:cNvSpPr/>
            <p:nvPr/>
          </p:nvSpPr>
          <p:spPr>
            <a:xfrm flipH="1">
              <a:off x="3056866" y="4663715"/>
              <a:ext cx="3042000" cy="239929"/>
            </a:xfrm>
            <a:prstGeom prst="rect">
              <a:avLst/>
            </a:prstGeom>
            <a:solidFill>
              <a:schemeClr val="accent1"/>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TNT_LAB , NYCU</a:t>
              </a:r>
              <a:endParaRPr sz="1200" b="1" dirty="0">
                <a:solidFill>
                  <a:srgbClr val="FFFFFF"/>
                </a:solidFill>
                <a:latin typeface="Montserrat" panose="00000500000000000000" pitchFamily="2" charset="0"/>
              </a:endParaRPr>
            </a:p>
          </p:txBody>
        </p:sp>
        <p:sp>
          <p:nvSpPr>
            <p:cNvPr id="8" name="Google Shape;297;p39 2">
              <a:extLst>
                <a:ext uri="{FF2B5EF4-FFF2-40B4-BE49-F238E27FC236}">
                  <a16:creationId xmlns:a16="http://schemas.microsoft.com/office/drawing/2014/main" id="{8935A023-BD9B-3E83-4ADA-EB308DC1F392}"/>
                </a:ext>
              </a:extLst>
            </p:cNvPr>
            <p:cNvSpPr/>
            <p:nvPr/>
          </p:nvSpPr>
          <p:spPr>
            <a:xfrm flipH="1">
              <a:off x="14866" y="4663715"/>
              <a:ext cx="3042000" cy="239929"/>
            </a:xfrm>
            <a:prstGeom prst="rect">
              <a:avLst/>
            </a:prstGeom>
            <a:solidFill>
              <a:schemeClr val="accent5">
                <a:lumMod val="50000"/>
              </a:schemeClr>
            </a:solidFill>
            <a:ln>
              <a:noFill/>
            </a:ln>
          </p:spPr>
          <p:txBody>
            <a:bodyPr spcFirstLastPara="1" wrap="square" lIns="91425" tIns="91425" rIns="91425" bIns="91425" anchor="ctr" anchorCtr="0">
              <a:noAutofit/>
            </a:bodyPr>
            <a:lstStyle/>
            <a:p>
              <a:pPr algn="ctr" defTabSz="914377">
                <a:defRPr/>
              </a:pPr>
              <a:r>
                <a:rPr lang="en-US" sz="1200" b="1" dirty="0">
                  <a:solidFill>
                    <a:srgbClr val="FFFFFF"/>
                  </a:solidFill>
                  <a:latin typeface="Montserrat" panose="00000500000000000000" pitchFamily="2" charset="0"/>
                </a:rPr>
                <a:t>GiGi, Chou</a:t>
              </a:r>
              <a:endParaRPr sz="1200" b="1" dirty="0">
                <a:solidFill>
                  <a:srgbClr val="FFFFFF"/>
                </a:solidFill>
                <a:latin typeface="Montserrat" panose="00000500000000000000" pitchFamily="2" charset="0"/>
              </a:endParaRPr>
            </a:p>
          </p:txBody>
        </p:sp>
      </p:grpSp>
      <p:sp>
        <p:nvSpPr>
          <p:cNvPr id="9" name="矩形 8">
            <a:extLst>
              <a:ext uri="{FF2B5EF4-FFF2-40B4-BE49-F238E27FC236}">
                <a16:creationId xmlns:a16="http://schemas.microsoft.com/office/drawing/2014/main" id="{6B5DC623-010E-B77D-06D7-E918B127EB4A}"/>
              </a:ext>
            </a:extLst>
          </p:cNvPr>
          <p:cNvSpPr/>
          <p:nvPr/>
        </p:nvSpPr>
        <p:spPr>
          <a:xfrm>
            <a:off x="8720667" y="4902299"/>
            <a:ext cx="420192" cy="276999"/>
          </a:xfrm>
          <a:prstGeom prst="rect">
            <a:avLst/>
          </a:prstGeom>
          <a:noFill/>
        </p:spPr>
        <p:txBody>
          <a:bodyPr wrap="square" lIns="91440" tIns="45720" rIns="91440" bIns="45720">
            <a:spAutoFit/>
          </a:bodyPr>
          <a:lstStyle/>
          <a:p>
            <a:pPr algn="ctr" defTabSz="914377">
              <a:defRPr/>
            </a:pPr>
            <a:fld id="{12DD9558-D1B7-46F2-B8B6-F27BD7582501}" type="slidenum">
              <a:rPr lang="en-US" altLang="zh-TW" sz="1200" b="1">
                <a:ln w="0"/>
                <a:solidFill>
                  <a:srgbClr val="FFFFFF"/>
                </a:solidFill>
                <a:latin typeface="Montserrat" panose="00000500000000000000" pitchFamily="2" charset="0"/>
              </a:rPr>
              <a:pPr algn="ctr" defTabSz="914377">
                <a:defRPr/>
              </a:pPr>
              <a:t>9</a:t>
            </a:fld>
            <a:endParaRPr lang="zh-TW" altLang="en-US" sz="1200" b="1" dirty="0">
              <a:ln w="0"/>
              <a:solidFill>
                <a:srgbClr val="FFFFFF"/>
              </a:solidFill>
              <a:latin typeface="Montserrat" panose="00000500000000000000" pitchFamily="2" charset="0"/>
            </a:endParaRPr>
          </a:p>
        </p:txBody>
      </p:sp>
    </p:spTree>
    <p:extLst>
      <p:ext uri="{BB962C8B-B14F-4D97-AF65-F5344CB8AC3E}">
        <p14:creationId xmlns:p14="http://schemas.microsoft.com/office/powerpoint/2010/main" val="920661333"/>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1106.112"/>
  <p:tag name="ORIGINALWIDTH" val="1157.855"/>
  <p:tag name="LATEXADDIN" val="\documentclass{article}&#10;\usepackage{amsmath}&#10;\usepackage[dvipsnames]{xcolor}&#10;\pagestyle{empty}&#10;&#10;\begin{document}&#10;&#10;\begin{itemize}&#10;  \item[\textcolor{MidnightBlue}{\fontsize{10}{12}\selectfont $\bullet$}] \textcolor{MidnightBlue}{\textbf{Intorduction}}&#10;  \item[\textcolor{lightgray}{\fontsize{10}{12}\selectfont $\bullet$}] \textcolor{lightgray}{BP-CNN}&#10;  \item[\textcolor{lightgray}{\fontsize{10}{12}\selectfont $\bullet$}] \textcolor{lightgray}{Improved BP-CNN}&#10;  \item[\textcolor{lightgray}{\fontsize{10}{12}\selectfont $\bullet$}] \textcolor{lightgray}{Reference}&#10;  \item[\textcolor{lightgray}{\fontsize{10}{12}\selectfont $\bullet$}] \textcolor{lightgray}{Appendix}&#10;&#10;\end{itemize}&#10;&#10;\end{document}&#10;"/>
  <p:tag name="IGUANATEXSIZE" val="20"/>
  <p:tag name="IGUANATEXCURSOR" val="670"/>
  <p:tag name="TRANSPARENCY" val="True"/>
  <p:tag name="FILENAME" val=""/>
  <p:tag name="LATEXENGINEID" val="0"/>
  <p:tag name="TEMPFOLDER" val="c:\temp\"/>
  <p:tag name="LATEXFORMHEIGHT" val="427"/>
  <p:tag name="LATEXFORMWIDTH" val="907"/>
  <p:tag name="LATEXFORMWRAP" val="True"/>
  <p:tag name="BITMAPVECTOR" val="0"/>
</p:tagLst>
</file>

<file path=ppt/tags/tag10.xml><?xml version="1.0" encoding="utf-8"?>
<p:tagLst xmlns:a="http://schemas.openxmlformats.org/drawingml/2006/main" xmlns:r="http://schemas.openxmlformats.org/officeDocument/2006/relationships" xmlns:p="http://schemas.openxmlformats.org/presentationml/2006/main">
  <p:tag name="OUTPUTDPI" val="1200"/>
  <p:tag name="ORIGINALHEIGHT" val="114.7357"/>
  <p:tag name="ORIGINALWIDTH" val="2230.971"/>
  <p:tag name="LATEXADDIN" val="\documentclass{article}&#10;\usepackage{amsmath}&#10;\pagestyle{empty}&#10;\begin{document}&#10;&#10;Effect of low-frequency ACGN on CodeB&#10;&#10;&#10;\end{document}"/>
  <p:tag name="IGUANATEXSIZE" val="14"/>
  <p:tag name="IGUANATEXCURSOR" val="118"/>
  <p:tag name="TRANSPARENCY" val="True"/>
  <p:tag name="FILENAME" val=""/>
  <p:tag name="LATEXENGINEID" val="0"/>
  <p:tag name="TEMPFOLDER" val="c:\temp\"/>
  <p:tag name="LATEXFORMHEIGHT" val="312"/>
  <p:tag name="LATEXFORMWIDTH" val="384"/>
  <p:tag name="LATEXFORMWRAP" val="True"/>
  <p:tag name="BITMAPVECTOR" val="0"/>
</p:tagLst>
</file>

<file path=ppt/tags/tag100.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892.3884"/>
  <p:tag name="LATEXADDIN" val="\documentclass{article}&#10;\usepackage{amsmath}&#10;\pagestyle{empty}&#10;\begin{document}&#10;&#10;\noindent&#10;$\eta$ = 0.5 , $\lambda$ = 10&#10;&#10;&#10;\end{document}"/>
  <p:tag name="IGUANATEXSIZE" val="12"/>
  <p:tag name="IGUANATEXCURSOR" val="120"/>
  <p:tag name="TRANSPARENCY" val="True"/>
  <p:tag name="FILENAME" val=""/>
  <p:tag name="LATEXENGINEID" val="0"/>
  <p:tag name="TEMPFOLDER" val="c:\temp\"/>
  <p:tag name="LATEXFORMHEIGHT" val="312"/>
  <p:tag name="LATEXFORMWIDTH" val="384"/>
  <p:tag name="LATEXFORMWRAP" val="True"/>
  <p:tag name="BITMAPVECTOR" val="0"/>
</p:tagLst>
</file>

<file path=ppt/tags/tag101.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2144.732"/>
  <p:tag name="LATEXADDIN" val="\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p:tag name="IGUANATEXSIZE" val="14"/>
  <p:tag name="IGUANATEXCURSOR" val="175"/>
  <p:tag name="TRANSPARENCY" val="True"/>
  <p:tag name="FILENAME" val=""/>
  <p:tag name="LATEXENGINEID" val="0"/>
  <p:tag name="TEMPFOLDER" val="c:\temp\"/>
  <p:tag name="LATEXFORMHEIGHT" val="312"/>
  <p:tag name="LATEXFORMWIDTH" val="616.5"/>
  <p:tag name="LATEXFORMWRAP" val="True"/>
  <p:tag name="BITMAPVECTOR" val="0"/>
</p:tagLst>
</file>

<file path=ppt/tags/tag102.xml><?xml version="1.0" encoding="utf-8"?>
<p:tagLst xmlns:a="http://schemas.openxmlformats.org/drawingml/2006/main" xmlns:r="http://schemas.openxmlformats.org/officeDocument/2006/relationships" xmlns:p="http://schemas.openxmlformats.org/presentationml/2006/main">
  <p:tag name="OUTPUTDPI" val="1200"/>
  <p:tag name="ORIGINALHEIGHT" val="262.4672"/>
  <p:tag name="ORIGINALWIDTH" val="4289.464"/>
  <p:tag name="LATEXADDIN" val="\documentclass{article}&#10;\usepackage{amsmath}&#10;\pagestyle{empty}&#10;\begin{document}&#10;&#10;\noindent&#10;Perform multiple iterations between CNN and BP with the hope of further reducing the BER.&#10;&#10;&#10;\end{document}"/>
  <p:tag name="IGUANATEXSIZE" val="14"/>
  <p:tag name="IGUANATEXCURSOR" val="180"/>
  <p:tag name="TRANSPARENCY" val="True"/>
  <p:tag name="FILENAME" val=""/>
  <p:tag name="LATEXENGINEID" val="0"/>
  <p:tag name="TEMPFOLDER" val="c:\temp\"/>
  <p:tag name="LATEXFORMHEIGHT" val="312"/>
  <p:tag name="LATEXFORMWIDTH" val="384"/>
  <p:tag name="LATEXFORMWRAP" val="True"/>
  <p:tag name="BITMAPVECTOR" val="0"/>
</p:tagLst>
</file>

<file path=ppt/tags/tag103.xml><?xml version="1.0" encoding="utf-8"?>
<p:tagLst xmlns:a="http://schemas.openxmlformats.org/drawingml/2006/main" xmlns:r="http://schemas.openxmlformats.org/officeDocument/2006/relationships" xmlns:p="http://schemas.openxmlformats.org/presentationml/2006/main">
  <p:tag name="OUTPUTDPI" val="1200"/>
  <p:tag name="ORIGINALHEIGHT" val="86.23921"/>
  <p:tag name="ORIGINALWIDTH" val="620.9224"/>
  <p:tag name="LATEXADDIN" val="\documentclass{article}&#10;\usepackage{amsmath}&#10;\usepackage[dvipsnames]{xcolor}&#10;\pagestyle{empty}&#10;\begin{document}&#10;&#10;&#10;{\textcolor{red}{Do K times}}&#10;&#10;\end{document}"/>
  <p:tag name="IGUANATEXSIZE" val="14"/>
  <p:tag name="IGUANATEXCURSOR" val="136"/>
  <p:tag name="TRANSPARENCY" val="True"/>
  <p:tag name="FILENAME" val=""/>
  <p:tag name="LATEXENGINEID" val="0"/>
  <p:tag name="TEMPFOLDER" val="c:\temp\"/>
  <p:tag name="LATEXFORMHEIGHT" val="312"/>
  <p:tag name="LATEXFORMWIDTH" val="384"/>
  <p:tag name="LATEXFORMWRAP" val="True"/>
  <p:tag name="BITMAPVECTOR" val="0"/>
</p:tagLst>
</file>

<file path=ppt/tags/tag104.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242.595"/>
  <p:tag name="LATEXADDIN" val="\documentclass{article}&#10;\usepackage{amsmath}&#10;\pagestyle{empty}&#10;\begin{document}&#10;&#10;\noindent&#10;K\{BP(n)-CNN\}-BP(n)&#10;&#10;&#10;\end{document}"/>
  <p:tag name="IGUANATEXSIZE" val="12"/>
  <p:tag name="IGUANATEXCURSOR" val="105"/>
  <p:tag name="TRANSPARENCY" val="True"/>
  <p:tag name="FILENAME" val=""/>
  <p:tag name="LATEXENGINEID" val="0"/>
  <p:tag name="TEMPFOLDER" val="c:\temp\"/>
  <p:tag name="LATEXFORMHEIGHT" val="312"/>
  <p:tag name="LATEXFORMWIDTH" val="384"/>
  <p:tag name="LATEXFORMWRAP" val="True"/>
  <p:tag name="BITMAPVECTOR" val="0"/>
</p:tagLst>
</file>

<file path=ppt/tags/tag105.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021.372"/>
  <p:tag name="LATEXADDIN" val="\documentclass{article}&#10;\usepackage{amsmath}&#10;\pagestyle{empty}&#10;\begin{document}&#10;&#10;\noindent&#10;BP(n)-CNN-BP(n)&#10;&#10;&#10;\end{document}"/>
  <p:tag name="IGUANATEXSIZE" val="12"/>
  <p:tag name="IGUANATEXCURSOR" val="100"/>
  <p:tag name="TRANSPARENCY" val="True"/>
  <p:tag name="FILENAME" val=""/>
  <p:tag name="LATEXENGINEID" val="0"/>
  <p:tag name="TEMPFOLDER" val="c:\temp\"/>
  <p:tag name="LATEXFORMHEIGHT" val="312"/>
  <p:tag name="LATEXFORMWIDTH" val="384"/>
  <p:tag name="LATEXFORMWRAP" val="True"/>
  <p:tag name="BITMAPVECTOR" val="0"/>
</p:tagLst>
</file>

<file path=ppt/tags/tag106.xml><?xml version="1.0" encoding="utf-8"?>
<p:tagLst xmlns:a="http://schemas.openxmlformats.org/drawingml/2006/main" xmlns:r="http://schemas.openxmlformats.org/officeDocument/2006/relationships" xmlns:p="http://schemas.openxmlformats.org/presentationml/2006/main">
  <p:tag name="OUTPUTDPI" val="1200"/>
  <p:tag name="ORIGINALHEIGHT" val="80.24"/>
  <p:tag name="ORIGINALWIDTH" val="70.49118"/>
  <p:tag name="LATEXADDIN" val="\documentclass{article}&#10;\usepackage{amsmath}&#10;\pagestyle{empty}&#10;\begin{document}&#10;&#10;&#10;${\bf{y}}$&#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107.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71.2411"/>
  <p:tag name="LATEXADDIN" val="\documentclass{article}&#10;\usepackage{amsmath}&#10;\pagestyle{empty}&#10;\begin{document}&#10;&#10;&#10;$\hat{\bf{x}}$&#10;&#10;\end{document}"/>
  <p:tag name="IGUANATEXSIZE" val="14"/>
  <p:tag name="IGUANATEXCURSOR" val="93"/>
  <p:tag name="TRANSPARENCY" val="True"/>
  <p:tag name="FILENAME" val=""/>
  <p:tag name="LATEXENGINEID" val="0"/>
  <p:tag name="TEMPFOLDER" val="c:\temp\"/>
  <p:tag name="LATEXFORMHEIGHT" val="312"/>
  <p:tag name="LATEXFORMWIDTH" val="384"/>
  <p:tag name="LATEXFORMWRAP" val="True"/>
  <p:tag name="BITMAPVECTOR" val="0"/>
</p:tagLst>
</file>

<file path=ppt/tags/tag108.xml><?xml version="1.0" encoding="utf-8"?>
<p:tagLst xmlns:a="http://schemas.openxmlformats.org/drawingml/2006/main" xmlns:r="http://schemas.openxmlformats.org/officeDocument/2006/relationships" xmlns:p="http://schemas.openxmlformats.org/presentationml/2006/main">
  <p:tag name="OUTPUTDPI" val="1200"/>
  <p:tag name="ORIGINALHEIGHT" val="85.48929"/>
  <p:tag name="ORIGINALWIDTH" val="71.99102"/>
  <p:tag name="LATEXADDIN" val="\documentclass{article}&#10;\usepackage{amsmath}&#10;\pagestyle{empty}&#10;\begin{document}&#10;&#10;&#10;$\tilde{\bf{n}}$&#10;&#10;\end{document}"/>
  <p:tag name="IGUANATEXSIZE" val="14"/>
  <p:tag name="IGUANATEXCURSOR" val="89"/>
  <p:tag name="TRANSPARENCY" val="True"/>
  <p:tag name="FILENAME" val=""/>
  <p:tag name="LATEXENGINEID" val="0"/>
  <p:tag name="TEMPFOLDER" val="c:\temp\"/>
  <p:tag name="LATEXFORMHEIGHT" val="312"/>
  <p:tag name="LATEXFORMWIDTH" val="384"/>
  <p:tag name="LATEXFORMWRAP" val="True"/>
  <p:tag name="BITMAPVECTOR" val="0"/>
</p:tagLst>
</file>

<file path=ppt/tags/tag109.xml><?xml version="1.0" encoding="utf-8"?>
<p:tagLst xmlns:a="http://schemas.openxmlformats.org/drawingml/2006/main" xmlns:r="http://schemas.openxmlformats.org/officeDocument/2006/relationships" xmlns:p="http://schemas.openxmlformats.org/presentationml/2006/main">
  <p:tag name="OUTPUTDPI" val="1200"/>
  <p:tag name="ORIGINALHEIGHT" val="7.499055"/>
  <p:tag name="ORIGINALWIDTH" val="33.74575"/>
  <p:tag name="LATEXADDIN" val="\documentclass{article}&#10;\usepackage{amsmath}&#10;\pagestyle{empty}&#10;\begin{document}&#10;&#10;&#10;-&#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11.xml><?xml version="1.0" encoding="utf-8"?>
<p:tagLst xmlns:a="http://schemas.openxmlformats.org/drawingml/2006/main" xmlns:r="http://schemas.openxmlformats.org/officeDocument/2006/relationships" xmlns:p="http://schemas.openxmlformats.org/presentationml/2006/main">
  <p:tag name="OUTPUTDPI" val="1200"/>
  <p:tag name="ORIGINALHEIGHT" val="114.7357"/>
  <p:tag name="ORIGINALWIDTH" val="2282.715"/>
  <p:tag name="LATEXADDIN" val="\documentclass{article}&#10;\usepackage{amsmath}&#10;\pagestyle{empty}&#10;\begin{document}&#10;&#10;Effect of high-frequency ACGN on CodeB&#10;&#10;&#10;\end{document}"/>
  <p:tag name="IGUANATEXSIZE" val="14"/>
  <p:tag name="IGUANATEXCURSOR" val="119"/>
  <p:tag name="TRANSPARENCY" val="True"/>
  <p:tag name="FILENAME" val=""/>
  <p:tag name="LATEXENGINEID" val="0"/>
  <p:tag name="TEMPFOLDER" val="c:\temp\"/>
  <p:tag name="LATEXFORMHEIGHT" val="312"/>
  <p:tag name="LATEXFORMWIDTH" val="384"/>
  <p:tag name="LATEXFORMWRAP" val="True"/>
  <p:tag name="BITMAPVECTOR" val="0"/>
</p:tagLst>
</file>

<file path=ppt/tags/tag110.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pagestyle{empty}&#10;\begin{document}&#10;&#10;&#10;+&#10;&#10;\end{document}"/>
  <p:tag name="IGUANATEXSIZE" val="6"/>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111.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pagestyle{empty}&#10;\begin{document}&#10;&#10;&#10;+&#10;&#10;\end{document}"/>
  <p:tag name="IGUANATEXSIZE" val="6"/>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112.xml><?xml version="1.0" encoding="utf-8"?>
<p:tagLst xmlns:a="http://schemas.openxmlformats.org/drawingml/2006/main" xmlns:r="http://schemas.openxmlformats.org/officeDocument/2006/relationships" xmlns:p="http://schemas.openxmlformats.org/presentationml/2006/main">
  <p:tag name="OUTPUTDPI" val="1200"/>
  <p:tag name="ORIGINALHEIGHT" val="89.23882"/>
  <p:tag name="ORIGINALWIDTH" val="47.24409"/>
  <p:tag name="LATEXADDIN" val="\documentclass{article}&#10;\usepackage{amsmath}&#10;\pagestyle{empty}&#10;\begin{document}&#10;&#10;&#10;$\hat{\bf{s}}$&#10;&#10;\end{document}"/>
  <p:tag name="IGUANATEXSIZE" val="14"/>
  <p:tag name="IGUANATEXCURSOR" val="95"/>
  <p:tag name="TRANSPARENCY" val="True"/>
  <p:tag name="FILENAME" val=""/>
  <p:tag name="LATEXENGINEID" val="0"/>
  <p:tag name="TEMPFOLDER" val="c:\temp\"/>
  <p:tag name="LATEXFORMHEIGHT" val="312"/>
  <p:tag name="LATEXFORMWIDTH" val="384"/>
  <p:tag name="LATEXFORMWRAP" val="True"/>
  <p:tag name="BITMAPVECTOR" val="0"/>
</p:tagLst>
</file>

<file path=ppt/tags/tag113.xml><?xml version="1.0" encoding="utf-8"?>
<p:tagLst xmlns:a="http://schemas.openxmlformats.org/drawingml/2006/main" xmlns:r="http://schemas.openxmlformats.org/officeDocument/2006/relationships" xmlns:p="http://schemas.openxmlformats.org/presentationml/2006/main">
  <p:tag name="OUTPUTDPI" val="1200"/>
  <p:tag name="ORIGINALHEIGHT" val="7.499055"/>
  <p:tag name="ORIGINALWIDTH" val="33.74575"/>
  <p:tag name="LATEXADDIN" val="\documentclass{article}&#10;\usepackage{amsmath}&#10;\pagestyle{empty}&#10;\begin{document}&#10;&#10;&#10;-&#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114.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71.99102"/>
  <p:tag name="LATEXADDIN" val="\documentclass{article}&#10;\usepackage{amsmath}&#10;\pagestyle{empty}&#10;\begin{document}&#10;&#10;&#10;$\hat{\bf{n}}$&#10;&#10;\end{document}"/>
  <p:tag name="IGUANATEXSIZE" val="14"/>
  <p:tag name="IGUANATEXCURSOR" val="87"/>
  <p:tag name="TRANSPARENCY" val="True"/>
  <p:tag name="FILENAME" val=""/>
  <p:tag name="LATEXENGINEID" val="0"/>
  <p:tag name="TEMPFOLDER" val="c:\temp\"/>
  <p:tag name="LATEXFORMHEIGHT" val="312"/>
  <p:tag name="LATEXFORMWIDTH" val="384"/>
  <p:tag name="LATEXFORMWRAP" val="True"/>
  <p:tag name="BITMAPVECTOR" val="0"/>
</p:tagLst>
</file>

<file path=ppt/tags/tag115.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70.49118"/>
  <p:tag name="LATEXADDIN" val="\documentclass{article}&#10;\usepackage{amsmath}&#10;\pagestyle{empty}&#10;\begin{document}&#10;&#10;&#10;$\hat{\bf{y}}$&#10;&#10;\end{document}"/>
  <p:tag name="IGUANATEXSIZE" val="14"/>
  <p:tag name="IGUANATEXCURSOR" val="93"/>
  <p:tag name="TRANSPARENCY" val="True"/>
  <p:tag name="FILENAME" val=""/>
  <p:tag name="LATEXENGINEID" val="0"/>
  <p:tag name="TEMPFOLDER" val="c:\temp\"/>
  <p:tag name="LATEXFORMHEIGHT" val="312"/>
  <p:tag name="LATEXFORMWIDTH" val="384"/>
  <p:tag name="LATEXFORMWRAP" val="True"/>
  <p:tag name="BITMAPVECTOR" val="0"/>
</p:tagLst>
</file>

<file path=ppt/tags/tag116.xml><?xml version="1.0" encoding="utf-8"?>
<p:tagLst xmlns:a="http://schemas.openxmlformats.org/drawingml/2006/main" xmlns:r="http://schemas.openxmlformats.org/officeDocument/2006/relationships" xmlns:p="http://schemas.openxmlformats.org/presentationml/2006/main">
  <p:tag name="OUTPUTDPI" val="1200"/>
  <p:tag name="ORIGINALHEIGHT" val="80.24"/>
  <p:tag name="ORIGINALWIDTH" val="70.49118"/>
  <p:tag name="LATEXADDIN" val="\documentclass{article}&#10;\usepackage{amsmath}&#10;\pagestyle{empty}&#10;\begin{document}&#10;&#10;&#10;${\bf{y}}$&#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117.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71.2411"/>
  <p:tag name="LATEXADDIN" val="\documentclass{article}&#10;\usepackage{amsmath}&#10;\pagestyle{empty}&#10;\begin{document}&#10;&#10;&#10;$\hat{\bf{x}}$&#10;&#10;\end{document}"/>
  <p:tag name="IGUANATEXSIZE" val="14"/>
  <p:tag name="IGUANATEXCURSOR" val="93"/>
  <p:tag name="TRANSPARENCY" val="True"/>
  <p:tag name="FILENAME" val=""/>
  <p:tag name="LATEXENGINEID" val="0"/>
  <p:tag name="TEMPFOLDER" val="c:\temp\"/>
  <p:tag name="LATEXFORMHEIGHT" val="312"/>
  <p:tag name="LATEXFORMWIDTH" val="384"/>
  <p:tag name="LATEXFORMWRAP" val="True"/>
  <p:tag name="BITMAPVECTOR" val="0"/>
</p:tagLst>
</file>

<file path=ppt/tags/tag118.xml><?xml version="1.0" encoding="utf-8"?>
<p:tagLst xmlns:a="http://schemas.openxmlformats.org/drawingml/2006/main" xmlns:r="http://schemas.openxmlformats.org/officeDocument/2006/relationships" xmlns:p="http://schemas.openxmlformats.org/presentationml/2006/main">
  <p:tag name="OUTPUTDPI" val="1200"/>
  <p:tag name="ORIGINALHEIGHT" val="85.48929"/>
  <p:tag name="ORIGINALWIDTH" val="71.99102"/>
  <p:tag name="LATEXADDIN" val="\documentclass{article}&#10;\usepackage{amsmath}&#10;\pagestyle{empty}&#10;\begin{document}&#10;&#10;&#10;$\tilde{\bf{n}}$&#10;&#10;\end{document}"/>
  <p:tag name="IGUANATEXSIZE" val="14"/>
  <p:tag name="IGUANATEXCURSOR" val="89"/>
  <p:tag name="TRANSPARENCY" val="True"/>
  <p:tag name="FILENAME" val=""/>
  <p:tag name="LATEXENGINEID" val="0"/>
  <p:tag name="TEMPFOLDER" val="c:\temp\"/>
  <p:tag name="LATEXFORMHEIGHT" val="312"/>
  <p:tag name="LATEXFORMWIDTH" val="384"/>
  <p:tag name="LATEXFORMWRAP" val="True"/>
  <p:tag name="BITMAPVECTOR" val="0"/>
</p:tagLst>
</file>

<file path=ppt/tags/tag119.xml><?xml version="1.0" encoding="utf-8"?>
<p:tagLst xmlns:a="http://schemas.openxmlformats.org/drawingml/2006/main" xmlns:r="http://schemas.openxmlformats.org/officeDocument/2006/relationships" xmlns:p="http://schemas.openxmlformats.org/presentationml/2006/main">
  <p:tag name="OUTPUTDPI" val="1200"/>
  <p:tag name="ORIGINALHEIGHT" val="7.499055"/>
  <p:tag name="ORIGINALWIDTH" val="33.74575"/>
  <p:tag name="LATEXADDIN" val="\documentclass{article}&#10;\usepackage{amsmath}&#10;\pagestyle{empty}&#10;\begin{document}&#10;&#10;&#10;-&#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12.xml><?xml version="1.0" encoding="utf-8"?>
<p:tagLst xmlns:a="http://schemas.openxmlformats.org/drawingml/2006/main" xmlns:r="http://schemas.openxmlformats.org/officeDocument/2006/relationships" xmlns:p="http://schemas.openxmlformats.org/presentationml/2006/main">
  <p:tag name="OUTPUTDPI" val="1200"/>
  <p:tag name="ORIGINALHEIGHT" val="263.967"/>
  <p:tag name="ORIGINALWIDTH" val="4290.213"/>
  <p:tag name="LATEXADDIN" val="\documentclass{article}&#10;\usepackage{amsmath}&#10;\pagestyle{empty}&#10;\begin{document}&#10;&#10;Compared to an AWGN channel, a high-frequency ACGN channel and a low-frequency ACGN channel. &#10;&#10;\end{document}"/>
  <p:tag name="IGUANATEXSIZE" val="18"/>
  <p:tag name="IGUANATEXCURSOR" val="149"/>
  <p:tag name="TRANSPARENCY" val="True"/>
  <p:tag name="FILENAME" val=""/>
  <p:tag name="LATEXENGINEID" val="0"/>
  <p:tag name="TEMPFOLDER" val="c:\temp\"/>
  <p:tag name="LATEXFORMHEIGHT" val="312"/>
  <p:tag name="LATEXFORMWIDTH" val="648.75"/>
  <p:tag name="LATEXFORMWRAP" val="True"/>
  <p:tag name="BITMAPVECTOR" val="0"/>
</p:tagLst>
</file>

<file path=ppt/tags/tag120.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pagestyle{empty}&#10;\begin{document}&#10;&#10;&#10;+&#10;&#10;\end{document}"/>
  <p:tag name="IGUANATEXSIZE" val="6"/>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121.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pagestyle{empty}&#10;\begin{document}&#10;&#10;&#10;+&#10;&#10;\end{document}"/>
  <p:tag name="IGUANATEXSIZE" val="6"/>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122.xml><?xml version="1.0" encoding="utf-8"?>
<p:tagLst xmlns:a="http://schemas.openxmlformats.org/drawingml/2006/main" xmlns:r="http://schemas.openxmlformats.org/officeDocument/2006/relationships" xmlns:p="http://schemas.openxmlformats.org/presentationml/2006/main">
  <p:tag name="OUTPUTDPI" val="1200"/>
  <p:tag name="ORIGINALHEIGHT" val="89.23882"/>
  <p:tag name="ORIGINALWIDTH" val="47.24409"/>
  <p:tag name="LATEXADDIN" val="\documentclass{article}&#10;\usepackage{amsmath}&#10;\pagestyle{empty}&#10;\begin{document}&#10;&#10;&#10;$\hat{\bf{s}}$&#10;&#10;\end{document}"/>
  <p:tag name="IGUANATEXSIZE" val="14"/>
  <p:tag name="IGUANATEXCURSOR" val="95"/>
  <p:tag name="TRANSPARENCY" val="True"/>
  <p:tag name="FILENAME" val=""/>
  <p:tag name="LATEXENGINEID" val="0"/>
  <p:tag name="TEMPFOLDER" val="c:\temp\"/>
  <p:tag name="LATEXFORMHEIGHT" val="312"/>
  <p:tag name="LATEXFORMWIDTH" val="384"/>
  <p:tag name="LATEXFORMWRAP" val="True"/>
  <p:tag name="BITMAPVECTOR" val="0"/>
</p:tagLst>
</file>

<file path=ppt/tags/tag123.xml><?xml version="1.0" encoding="utf-8"?>
<p:tagLst xmlns:a="http://schemas.openxmlformats.org/drawingml/2006/main" xmlns:r="http://schemas.openxmlformats.org/officeDocument/2006/relationships" xmlns:p="http://schemas.openxmlformats.org/presentationml/2006/main">
  <p:tag name="OUTPUTDPI" val="1200"/>
  <p:tag name="ORIGINALHEIGHT" val="7.499055"/>
  <p:tag name="ORIGINALWIDTH" val="33.74575"/>
  <p:tag name="LATEXADDIN" val="\documentclass{article}&#10;\usepackage{amsmath}&#10;\pagestyle{empty}&#10;\begin{document}&#10;&#10;&#10;-&#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124.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71.99102"/>
  <p:tag name="LATEXADDIN" val="\documentclass{article}&#10;\usepackage{amsmath}&#10;\pagestyle{empty}&#10;\begin{document}&#10;&#10;&#10;$\hat{\bf{n}}$&#10;&#10;\end{document}"/>
  <p:tag name="IGUANATEXSIZE" val="14"/>
  <p:tag name="IGUANATEXCURSOR" val="87"/>
  <p:tag name="TRANSPARENCY" val="True"/>
  <p:tag name="FILENAME" val=""/>
  <p:tag name="LATEXENGINEID" val="0"/>
  <p:tag name="TEMPFOLDER" val="c:\temp\"/>
  <p:tag name="LATEXFORMHEIGHT" val="312"/>
  <p:tag name="LATEXFORMWIDTH" val="384"/>
  <p:tag name="LATEXFORMWRAP" val="True"/>
  <p:tag name="BITMAPVECTOR" val="0"/>
</p:tagLst>
</file>

<file path=ppt/tags/tag125.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70.49118"/>
  <p:tag name="LATEXADDIN" val="\documentclass{article}&#10;\usepackage{amsmath}&#10;\pagestyle{empty}&#10;\begin{document}&#10;&#10;&#10;$\hat{\bf{y}}$&#10;&#10;\end{document}"/>
  <p:tag name="IGUANATEXSIZE" val="14"/>
  <p:tag name="IGUANATEXCURSOR" val="93"/>
  <p:tag name="TRANSPARENCY" val="True"/>
  <p:tag name="FILENAME" val=""/>
  <p:tag name="LATEXENGINEID" val="0"/>
  <p:tag name="TEMPFOLDER" val="c:\temp\"/>
  <p:tag name="LATEXFORMHEIGHT" val="312"/>
  <p:tag name="LATEXFORMWIDTH" val="384"/>
  <p:tag name="LATEXFORMWRAP" val="True"/>
  <p:tag name="BITMAPVECTOR" val="0"/>
</p:tagLst>
</file>

<file path=ppt/tags/tag126.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2144.732"/>
  <p:tag name="LATEXADDIN" val="\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p:tag name="IGUANATEXSIZE" val="14"/>
  <p:tag name="IGUANATEXCURSOR" val="175"/>
  <p:tag name="TRANSPARENCY" val="True"/>
  <p:tag name="FILENAME" val=""/>
  <p:tag name="LATEXENGINEID" val="0"/>
  <p:tag name="TEMPFOLDER" val="c:\temp\"/>
  <p:tag name="LATEXFORMHEIGHT" val="312"/>
  <p:tag name="LATEXFORMWIDTH" val="616.5"/>
  <p:tag name="LATEXFORMWRAP" val="True"/>
  <p:tag name="BITMAPVECTOR" val="0"/>
</p:tagLst>
</file>

<file path=ppt/tags/tag127.xml><?xml version="1.0" encoding="utf-8"?>
<p:tagLst xmlns:a="http://schemas.openxmlformats.org/drawingml/2006/main" xmlns:r="http://schemas.openxmlformats.org/officeDocument/2006/relationships" xmlns:p="http://schemas.openxmlformats.org/presentationml/2006/main">
  <p:tag name="OUTPUTDPI" val="1200"/>
  <p:tag name="ORIGINALHEIGHT" val="262.4672"/>
  <p:tag name="ORIGINALWIDTH" val="4289.464"/>
  <p:tag name="LATEXADDIN" val="\documentclass{article}&#10;\usepackage{amsmath}&#10;\pagestyle{empty}&#10;\begin{document}&#10;&#10;\noindent&#10;Perform multiple iterations between CNN and BP with the hope of further reducing the BER.&#10;&#10;&#10;\end{document}"/>
  <p:tag name="IGUANATEXSIZE" val="14"/>
  <p:tag name="IGUANATEXCURSOR" val="180"/>
  <p:tag name="TRANSPARENCY" val="True"/>
  <p:tag name="FILENAME" val=""/>
  <p:tag name="LATEXENGINEID" val="0"/>
  <p:tag name="TEMPFOLDER" val="c:\temp\"/>
  <p:tag name="LATEXFORMHEIGHT" val="312"/>
  <p:tag name="LATEXFORMWIDTH" val="384"/>
  <p:tag name="LATEXFORMWRAP" val="True"/>
  <p:tag name="BITMAPVECTOR" val="0"/>
</p:tagLst>
</file>

<file path=ppt/tags/tag128.xml><?xml version="1.0" encoding="utf-8"?>
<p:tagLst xmlns:a="http://schemas.openxmlformats.org/drawingml/2006/main" xmlns:r="http://schemas.openxmlformats.org/officeDocument/2006/relationships" xmlns:p="http://schemas.openxmlformats.org/presentationml/2006/main">
  <p:tag name="OUTPUTDPI" val="1200"/>
  <p:tag name="ORIGINALHEIGHT" val="109.4863"/>
  <p:tag name="ORIGINALWIDTH" val="396.7004"/>
  <p:tag name="LATEXADDIN" val="\documentclass{article}&#10;\usepackage{amsmath}&#10;\pagestyle{empty}&#10;\begin{document}&#10;&#10;\noindent&#10;$\eta$ = 0.8&#10;&#10;\end{document}"/>
  <p:tag name="IGUANATEXSIZE" val="12"/>
  <p:tag name="IGUANATEXCURSOR" val="103"/>
  <p:tag name="TRANSPARENCY" val="True"/>
  <p:tag name="FILENAME" val=""/>
  <p:tag name="LATEXENGINEID" val="0"/>
  <p:tag name="TEMPFOLDER" val="c:\temp\"/>
  <p:tag name="LATEXFORMHEIGHT" val="312"/>
  <p:tag name="LATEXFORMWIDTH" val="384"/>
  <p:tag name="LATEXFORMWRAP" val="True"/>
  <p:tag name="BITMAPVECTOR" val="0"/>
</p:tagLst>
</file>

<file path=ppt/tags/tag129.xml><?xml version="1.0" encoding="utf-8"?>
<p:tagLst xmlns:a="http://schemas.openxmlformats.org/drawingml/2006/main" xmlns:r="http://schemas.openxmlformats.org/officeDocument/2006/relationships" xmlns:p="http://schemas.openxmlformats.org/presentationml/2006/main">
  <p:tag name="OUTPUTDPI" val="1200"/>
  <p:tag name="ORIGINALHEIGHT" val="110.2362"/>
  <p:tag name="ORIGINALWIDTH" val="395.9505"/>
  <p:tag name="LATEXADDIN" val="\documentclass{article}&#10;\usepackage{amsmath}&#10;\pagestyle{empty}&#10;\begin{document}&#10;&#10;\noindent&#10;$\eta$ = 0.5&#10;&#10;\end{document}"/>
  <p:tag name="IGUANATEXSIZE" val="12"/>
  <p:tag name="IGUANATEXCURSOR" val="103"/>
  <p:tag name="TRANSPARENCY" val="True"/>
  <p:tag name="FILENAME" val=""/>
  <p:tag name="LATEXENGINEID" val="0"/>
  <p:tag name="TEMPFOLDER" val="c:\temp\"/>
  <p:tag name="LATEXFORMHEIGHT" val="312"/>
  <p:tag name="LATEXFORMWIDTH" val="384"/>
  <p:tag name="LATEXFORMWRAP" val="True"/>
  <p:tag name="BITMAPVECTOR" val="0"/>
</p:tagLst>
</file>

<file path=ppt/tags/tag13.xml><?xml version="1.0" encoding="utf-8"?>
<p:tagLst xmlns:a="http://schemas.openxmlformats.org/drawingml/2006/main" xmlns:r="http://schemas.openxmlformats.org/officeDocument/2006/relationships" xmlns:p="http://schemas.openxmlformats.org/presentationml/2006/main">
  <p:tag name="OUTPUTDPI" val="1200"/>
  <p:tag name="ORIGINALHEIGHT" val="1106.112"/>
  <p:tag name="ORIGINALWIDTH" val="1157.855"/>
  <p:tag name="LATEXADDIN" val="\documentclass{article}&#10;\usepackage{amsmath}&#10;\usepackage[dvipsnames]{xcolor}&#10;\pagestyle{empty}&#10;&#10;\begin{document}&#10;&#10;\begin{itemize}&#10;  \item[\textcolor{lightgray}{\fontsize{10}{12}\selectfont $\bullet$}] \textcolor{lightgray}{\textbf{Intorduction}}&#10;  \item[\textcolor{MidnightBlue}{\fontsize{10}{12}\selectfont $\bullet$}] \textcolor{MidnightBlue}{BP-CNN}&#10;  \item[\textcolor{lightgray}{\fontsize{10}{12}\selectfont $\bullet$}] \textcolor{lightgray}{Improved BP-CNN}&#10;  \item[\textcolor{lightgray}{\fontsize{10}{12}\selectfont $\bullet$}] \textcolor{lightgray}{Reference}&#10;  \item[\textcolor{lightgray}{\fontsize{10}{12}\selectfont $\bullet$}] \textcolor{lightgray}{Appendix}&#10;&#10;\end{itemize}&#10;&#10;\end{document}&#10;"/>
  <p:tag name="IGUANATEXSIZE" val="20"/>
  <p:tag name="IGUANATEXCURSOR" val="343"/>
  <p:tag name="TRANSPARENCY" val="True"/>
  <p:tag name="FILENAME" val=""/>
  <p:tag name="LATEXENGINEID" val="0"/>
  <p:tag name="TEMPFOLDER" val="c:\temp\"/>
  <p:tag name="LATEXFORMHEIGHT" val="427"/>
  <p:tag name="LATEXFORMWIDTH" val="907"/>
  <p:tag name="LATEXFORMWRAP" val="True"/>
  <p:tag name="BITMAPVECTOR" val="0"/>
</p:tagLst>
</file>

<file path=ppt/tags/tag130.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2144.732"/>
  <p:tag name="LATEXADDIN" val="\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p:tag name="IGUANATEXSIZE" val="14"/>
  <p:tag name="IGUANATEXCURSOR" val="175"/>
  <p:tag name="TRANSPARENCY" val="True"/>
  <p:tag name="FILENAME" val=""/>
  <p:tag name="LATEXENGINEID" val="0"/>
  <p:tag name="TEMPFOLDER" val="c:\temp\"/>
  <p:tag name="LATEXFORMHEIGHT" val="312"/>
  <p:tag name="LATEXFORMWIDTH" val="616.5"/>
  <p:tag name="LATEXFORMWRAP" val="True"/>
  <p:tag name="BITMAPVECTOR" val="0"/>
</p:tagLst>
</file>

<file path=ppt/tags/tag131.xml><?xml version="1.0" encoding="utf-8"?>
<p:tagLst xmlns:a="http://schemas.openxmlformats.org/drawingml/2006/main" xmlns:r="http://schemas.openxmlformats.org/officeDocument/2006/relationships" xmlns:p="http://schemas.openxmlformats.org/presentationml/2006/main">
  <p:tag name="OUTPUTDPI" val="1200"/>
  <p:tag name="ORIGINALHEIGHT" val="1190.101"/>
  <p:tag name="ORIGINALWIDTH" val="4578.928"/>
  <p:tag name="LATEXADDIN" val="\documentclass{article}&#10;\usepackage{amsmath}&#10;\usepackage{amsmath}&#10;&#10;\usepackage{booktabs}&#10;\pagestyle{empty}&#10;\begin{document}&#10;&#10;\begin{table}[h!]&#10;\centering&#10;\begin{tabular}{ccc}&#10;\toprule&#10; &amp; $\eta$=0.8 &amp; $\eta$=0.5  \\&#10;\midrule&#10;CNN structure &amp; \{4; 9, 3, 3, 15; 64, 32, 16, 1\} &amp; \{4; 9, 3, 3, 15; 64, 32, 16, 1\} \\&#10;Simulation &amp; BP(5)-CNN-BP(5) &amp; BP(5)-CNN-BP(5) \\&#10;Validation SNR &amp; -3 \~ 0dB &amp; 0 \~ 3dB \\&#10;Training SNR $\Gamma$ &amp; \{-3, -2.5, -2, -1.5, -1, -0.5, 0\}dB &amp; \{0, 0.5, 1, 1.5, 2, 2.5, 3\}dB \\&#10;Training SNR $\Gamma$ &amp; \{-3\}dB &amp; \{0\}dB \\&#10;Training SNR $\Gamma$ &amp; \{0\}dB &amp; \{3\}dB \\&#10;\bottomrule&#10;\end{tabular}&#10;\end{table}&#10;&#10;&#10;\end{document}"/>
  <p:tag name="IGUANATEXSIZE" val="14"/>
  <p:tag name="IGUANATEXCURSOR" val="396"/>
  <p:tag name="TRANSPARENCY" val="True"/>
  <p:tag name="FILENAME" val=""/>
  <p:tag name="LATEXENGINEID" val="0"/>
  <p:tag name="TEMPFOLDER" val="c:\temp\"/>
  <p:tag name="LATEXFORMHEIGHT" val="300"/>
  <p:tag name="LATEXFORMWIDTH" val="873"/>
  <p:tag name="LATEXFORMWRAP" val="True"/>
  <p:tag name="BITMAPVECTOR" val="0"/>
</p:tagLst>
</file>

<file path=ppt/tags/tag132.xml><?xml version="1.0" encoding="utf-8"?>
<p:tagLst xmlns:a="http://schemas.openxmlformats.org/drawingml/2006/main" xmlns:r="http://schemas.openxmlformats.org/officeDocument/2006/relationships" xmlns:p="http://schemas.openxmlformats.org/presentationml/2006/main">
  <p:tag name="OUTPUTDPI" val="1200"/>
  <p:tag name="ORIGINALHEIGHT" val="262.4672"/>
  <p:tag name="ORIGINALWIDTH" val="4289.464"/>
  <p:tag name="LATEXADDIN" val="\documentclass{article}&#10;\usepackage{amsmath}&#10;\pagestyle{empty}&#10;\begin{document}&#10;\noindent&#10;Training the network with data generated under a single SNR and check how robust the BP-CNN decoder is under a range of SNRs.&#10;&#10;&#10;\end{document}"/>
  <p:tag name="IGUANATEXSIZE" val="16"/>
  <p:tag name="IGUANATEXCURSOR" val="89"/>
  <p:tag name="TRANSPARENCY" val="True"/>
  <p:tag name="FILENAME" val=""/>
  <p:tag name="LATEXENGINEID" val="0"/>
  <p:tag name="TEMPFOLDER" val="c:\temp\"/>
  <p:tag name="LATEXFORMHEIGHT" val="312"/>
  <p:tag name="LATEXFORMWIDTH" val="384"/>
  <p:tag name="LATEXFORMWRAP" val="True"/>
  <p:tag name="BITMAPVECTOR" val="0"/>
</p:tagLst>
</file>

<file path=ppt/tags/tag133.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2144.732"/>
  <p:tag name="LATEXADDIN" val="\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p:tag name="IGUANATEXSIZE" val="14"/>
  <p:tag name="IGUANATEXCURSOR" val="175"/>
  <p:tag name="TRANSPARENCY" val="True"/>
  <p:tag name="FILENAME" val=""/>
  <p:tag name="LATEXENGINEID" val="0"/>
  <p:tag name="TEMPFOLDER" val="c:\temp\"/>
  <p:tag name="LATEXFORMHEIGHT" val="312"/>
  <p:tag name="LATEXFORMWIDTH" val="616.5"/>
  <p:tag name="LATEXFORMWRAP" val="True"/>
  <p:tag name="BITMAPVECTOR" val="0"/>
</p:tagLst>
</file>

<file path=ppt/tags/tag134.xml><?xml version="1.0" encoding="utf-8"?>
<p:tagLst xmlns:a="http://schemas.openxmlformats.org/drawingml/2006/main" xmlns:r="http://schemas.openxmlformats.org/officeDocument/2006/relationships" xmlns:p="http://schemas.openxmlformats.org/presentationml/2006/main">
  <p:tag name="OUTPUTDPI" val="1200"/>
  <p:tag name="ORIGINALHEIGHT" val="109.4863"/>
  <p:tag name="ORIGINALWIDTH" val="396.7004"/>
  <p:tag name="LATEXADDIN" val="\documentclass{article}&#10;\usepackage{amsmath}&#10;\pagestyle{empty}&#10;\begin{document}&#10;&#10;\noindent&#10;$\eta$ = 0.8&#10;&#10;\end{document}"/>
  <p:tag name="IGUANATEXSIZE" val="12"/>
  <p:tag name="IGUANATEXCURSOR" val="103"/>
  <p:tag name="TRANSPARENCY" val="True"/>
  <p:tag name="FILENAME" val=""/>
  <p:tag name="LATEXENGINEID" val="0"/>
  <p:tag name="TEMPFOLDER" val="c:\temp\"/>
  <p:tag name="LATEXFORMHEIGHT" val="312"/>
  <p:tag name="LATEXFORMWIDTH" val="384"/>
  <p:tag name="LATEXFORMWRAP" val="True"/>
  <p:tag name="BITMAPVECTOR" val="0"/>
</p:tagLst>
</file>

<file path=ppt/tags/tag135.xml><?xml version="1.0" encoding="utf-8"?>
<p:tagLst xmlns:a="http://schemas.openxmlformats.org/drawingml/2006/main" xmlns:r="http://schemas.openxmlformats.org/officeDocument/2006/relationships" xmlns:p="http://schemas.openxmlformats.org/presentationml/2006/main">
  <p:tag name="OUTPUTDPI" val="1200"/>
  <p:tag name="ORIGINALHEIGHT" val="110.2362"/>
  <p:tag name="ORIGINALWIDTH" val="395.9505"/>
  <p:tag name="LATEXADDIN" val="\documentclass{article}&#10;\usepackage{amsmath}&#10;\pagestyle{empty}&#10;\begin{document}&#10;&#10;\noindent&#10;$\eta$ = 0.5&#10;&#10;\end{document}"/>
  <p:tag name="IGUANATEXSIZE" val="12"/>
  <p:tag name="IGUANATEXCURSOR" val="103"/>
  <p:tag name="TRANSPARENCY" val="True"/>
  <p:tag name="FILENAME" val=""/>
  <p:tag name="LATEXENGINEID" val="0"/>
  <p:tag name="TEMPFOLDER" val="c:\temp\"/>
  <p:tag name="LATEXFORMHEIGHT" val="312"/>
  <p:tag name="LATEXFORMWIDTH" val="384"/>
  <p:tag name="LATEXFORMWRAP" val="True"/>
  <p:tag name="BITMAPVECTOR" val="0"/>
</p:tagLst>
</file>

<file path=ppt/tags/tag136.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2144.732"/>
  <p:tag name="LATEXADDIN" val="\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p:tag name="IGUANATEXSIZE" val="14"/>
  <p:tag name="IGUANATEXCURSOR" val="175"/>
  <p:tag name="TRANSPARENCY" val="True"/>
  <p:tag name="FILENAME" val=""/>
  <p:tag name="LATEXENGINEID" val="0"/>
  <p:tag name="TEMPFOLDER" val="c:\temp\"/>
  <p:tag name="LATEXFORMHEIGHT" val="312"/>
  <p:tag name="LATEXFORMWIDTH" val="616.5"/>
  <p:tag name="LATEXFORMWRAP" val="True"/>
  <p:tag name="BITMAPVECTOR" val="0"/>
</p:tagLst>
</file>

<file path=ppt/tags/tag137.xml><?xml version="1.0" encoding="utf-8"?>
<p:tagLst xmlns:a="http://schemas.openxmlformats.org/drawingml/2006/main" xmlns:r="http://schemas.openxmlformats.org/officeDocument/2006/relationships" xmlns:p="http://schemas.openxmlformats.org/presentationml/2006/main">
  <p:tag name="OUTPUTDPI" val="1200"/>
  <p:tag name="ORIGINALHEIGHT" val="238.4702"/>
  <p:tag name="ORIGINALWIDTH" val="4285.714"/>
  <p:tag name="LATEXADDIN" val="\documentclass{article}&#10;\usepackage{amsmath}&#10;\pagestyle{empty}&#10;\begin{document}&#10;\noindent&#10;We conducted experiments to evaluate the performance of the proposed architecture under various mismatched conditions.&#10;&#10;\end{document}"/>
  <p:tag name="IGUANATEXSIZE" val="16"/>
  <p:tag name="IGUANATEXCURSOR" val="89"/>
  <p:tag name="TRANSPARENCY" val="True"/>
  <p:tag name="FILENAME" val=""/>
  <p:tag name="LATEXENGINEID" val="0"/>
  <p:tag name="TEMPFOLDER" val="c:\temp\"/>
  <p:tag name="LATEXFORMHEIGHT" val="312"/>
  <p:tag name="LATEXFORMWIDTH" val="384"/>
  <p:tag name="LATEXFORMWRAP" val="True"/>
  <p:tag name="BITMAPVECTOR" val="0"/>
</p:tagLst>
</file>

<file path=ppt/tags/tag138.xml><?xml version="1.0" encoding="utf-8"?>
<p:tagLst xmlns:a="http://schemas.openxmlformats.org/drawingml/2006/main" xmlns:r="http://schemas.openxmlformats.org/officeDocument/2006/relationships" xmlns:p="http://schemas.openxmlformats.org/presentationml/2006/main">
  <p:tag name="OUTPUTDPI" val="1200"/>
  <p:tag name="ORIGINALHEIGHT" val="114.7357"/>
  <p:tag name="ORIGINALWIDTH" val="1385.077"/>
  <p:tag name="LATEXADDIN" val="\documentclass{article}&#10;\usepackage{amsmath}&#10;\pagestyle{empty}&#10;\begin{document}&#10;&#10;&#10;model trained for $\eta$ = 0.5&#10;&#10;\end{document}"/>
  <p:tag name="IGUANATEXSIZE" val="12"/>
  <p:tag name="IGUANATEXCURSOR" val="104"/>
  <p:tag name="TRANSPARENCY" val="True"/>
  <p:tag name="FILENAME" val=""/>
  <p:tag name="LATEXENGINEID" val="0"/>
  <p:tag name="TEMPFOLDER" val="c:\temp\"/>
  <p:tag name="LATEXFORMHEIGHT" val="312"/>
  <p:tag name="LATEXFORMWIDTH" val="384"/>
  <p:tag name="LATEXFORMWRAP" val="True"/>
  <p:tag name="BITMAPVECTOR" val="0"/>
</p:tagLst>
</file>

<file path=ppt/tags/tag139.xml><?xml version="1.0" encoding="utf-8"?>
<p:tagLst xmlns:a="http://schemas.openxmlformats.org/drawingml/2006/main" xmlns:r="http://schemas.openxmlformats.org/officeDocument/2006/relationships" xmlns:p="http://schemas.openxmlformats.org/presentationml/2006/main">
  <p:tag name="OUTPUTDPI" val="1200"/>
  <p:tag name="ORIGINALHEIGHT" val="1106.112"/>
  <p:tag name="ORIGINALWIDTH" val="1157.855"/>
  <p:tag name="LATEXADDIN" val="\documentclass{article}&#10;\usepackage{amsmath}&#10;\usepackage[dvipsnames]{xcolor}&#10;\pagestyle{empty}&#10;&#10;\begin{document}&#10;&#10;\begin{itemize}&#10;  \item[\textcolor{lightgray}{\fontsize{10}{12}\selectfont $\bullet$}] \textcolor{lightgray}{\textbf{Intorduction}}&#10;  \item[\textcolor{lightgray}{\fontsize{10}{12}\selectfont $\bullet$}] \textcolor{lightgray}{BP-CNN}&#10;  \item[\textcolor{MidnightBlue}{\fontsize{10}{12}\selectfont $\bullet$}] \textcolor{MidnightBlue}{Improved BP-CNN}&#10;  \item[\textcolor{lightgray}{\fontsize{10}{12}\selectfont $\bullet$}] \textcolor{lightgray}{Reference}&#10;  \item[\textcolor{lightgray}{\fontsize{10}{12}\selectfont $\bullet$}] \textcolor{lightgray}{Appendix}&#10;&#10;\end{itemize}&#10;&#10;\end{document}&#10;"/>
  <p:tag name="IGUANATEXSIZE" val="20"/>
  <p:tag name="IGUANATEXCURSOR" val="444"/>
  <p:tag name="TRANSPARENCY" val="True"/>
  <p:tag name="FILENAME" val=""/>
  <p:tag name="LATEXENGINEID" val="0"/>
  <p:tag name="TEMPFOLDER" val="c:\temp\"/>
  <p:tag name="LATEXFORMHEIGHT" val="427"/>
  <p:tag name="LATEXFORMWIDTH" val="907"/>
  <p:tag name="LATEXFORMWRAP" val="True"/>
  <p:tag name="BITMAPVECTOR" val="0"/>
</p:tagLst>
</file>

<file path=ppt/tags/tag14.xml><?xml version="1.0" encoding="utf-8"?>
<p:tagLst xmlns:a="http://schemas.openxmlformats.org/drawingml/2006/main" xmlns:r="http://schemas.openxmlformats.org/officeDocument/2006/relationships" xmlns:p="http://schemas.openxmlformats.org/presentationml/2006/main">
  <p:tag name="OUTPUTDPI" val="1200"/>
  <p:tag name="ORIGINALHEIGHT" val="716.9104"/>
  <p:tag name="ORIGINALWIDTH" val="4289.464"/>
  <p:tag name="LATEXADDIN" val="\documentclass{article}&#10;\usepackage{amsmath}&#10;\pagestyle{empty}&#10;\begin{document}&#10;&#10;Deep learning (DL)-based intelligent denoising algorithms have been developed to mitigate noise-induced distortion in two-dimensional image data. Among these, a deep convolutional neural network (CNN) serves as the foundation for an intelligent denoiser, offering a general and low-complexity solution to effectively suppress additive colored Gaussian noise.&#10;&#10;&#10;&#10;\end{document}"/>
  <p:tag name="IGUANATEXSIZE" val="18"/>
  <p:tag name="IGUANATEXCURSOR" val="423"/>
  <p:tag name="TRANSPARENCY" val="True"/>
  <p:tag name="FILENAME" val=""/>
  <p:tag name="LATEXENGINEID" val="0"/>
  <p:tag name="TEMPFOLDER" val="c:\temp\"/>
  <p:tag name="LATEXFORMHEIGHT" val="312"/>
  <p:tag name="LATEXFORMWIDTH" val="739.5"/>
  <p:tag name="LATEXFORMWRAP" val="True"/>
  <p:tag name="BITMAPVECTOR" val="0"/>
</p:tagLst>
</file>

<file path=ppt/tags/tag140.xml><?xml version="1.0" encoding="utf-8"?>
<p:tagLst xmlns:a="http://schemas.openxmlformats.org/drawingml/2006/main" xmlns:r="http://schemas.openxmlformats.org/officeDocument/2006/relationships" xmlns:p="http://schemas.openxmlformats.org/presentationml/2006/main">
  <p:tag name="OUTPUTDPI" val="1200"/>
  <p:tag name="ORIGINALHEIGHT" val="411.6985"/>
  <p:tag name="ORIGINALWIDTH" val="4287.214"/>
  <p:tag name="LATEXADDIN" val="\documentclass{article}&#10;\usepackage{amsmath}&#10;\pagestyle{empty}&#10;\begin{document}&#10;&#10;\noindent&#10;The original method uses only CNN to remove correlated noise, improving BP decoding performance for LDPC codes in correlated noise channels, but it does not account for the impact of cycles in the Tanner graph.&#10;&#10;\end{document}"/>
  <p:tag name="IGUANATEXSIZE" val="16"/>
  <p:tag name="IGUANATEXCURSOR" val="301"/>
  <p:tag name="TRANSPARENCY" val="True"/>
  <p:tag name="FILENAME" val=""/>
  <p:tag name="LATEXENGINEID" val="0"/>
  <p:tag name="TEMPFOLDER" val="c:\temp\"/>
  <p:tag name="LATEXFORMHEIGHT" val="312"/>
  <p:tag name="LATEXFORMWIDTH" val="384"/>
  <p:tag name="LATEXFORMWRAP" val="True"/>
  <p:tag name="BITMAPVECTOR" val="0"/>
</p:tagLst>
</file>

<file path=ppt/tags/tag141.xml><?xml version="1.0" encoding="utf-8"?>
<p:tagLst xmlns:a="http://schemas.openxmlformats.org/drawingml/2006/main" xmlns:r="http://schemas.openxmlformats.org/officeDocument/2006/relationships" xmlns:p="http://schemas.openxmlformats.org/presentationml/2006/main">
  <p:tag name="OUTPUTDPI" val="1200"/>
  <p:tag name="ORIGINALHEIGHT" val="55.49307"/>
  <p:tag name="ORIGINALWIDTH" val="71.2411"/>
  <p:tag name="LATEXADDIN" val="\documentclass{article}&#10;\usepackage{amsmath}&#10;\pagestyle{empty}&#10;\begin{document}&#10;&#10;&#10;${\bf{x}}$&#10;&#10;\end{document}"/>
  <p:tag name="IGUANATEXSIZE" val="14"/>
  <p:tag name="IGUANATEXCURSOR" val="89"/>
  <p:tag name="TRANSPARENCY" val="True"/>
  <p:tag name="FILENAME" val=""/>
  <p:tag name="LATEXENGINEID" val="0"/>
  <p:tag name="TEMPFOLDER" val="c:\temp\"/>
  <p:tag name="LATEXFORMHEIGHT" val="312"/>
  <p:tag name="LATEXFORMWIDTH" val="384"/>
  <p:tag name="LATEXFORMWRAP" val="True"/>
  <p:tag name="BITMAPVECTOR" val="0"/>
</p:tagLst>
</file>

<file path=ppt/tags/tag142.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71.2411"/>
  <p:tag name="LATEXADDIN" val="\documentclass{article}&#10;\usepackage{amsmath}&#10;\pagestyle{empty}&#10;\begin{document}&#10;&#10;&#10;${\hat{\bf{x}}}$&#10;&#10;\end{document}"/>
  <p:tag name="IGUANATEXSIZE" val="14"/>
  <p:tag name="IGUANATEXCURSOR" val="96"/>
  <p:tag name="TRANSPARENCY" val="True"/>
  <p:tag name="FILENAME" val=""/>
  <p:tag name="LATEXENGINEID" val="0"/>
  <p:tag name="TEMPFOLDER" val="c:\temp\"/>
  <p:tag name="LATEXFORMHEIGHT" val="312"/>
  <p:tag name="LATEXFORMWIDTH" val="384"/>
  <p:tag name="LATEXFORMWRAP" val="True"/>
  <p:tag name="BITMAPVECTOR" val="0"/>
</p:tagLst>
</file>

<file path=ppt/tags/tag143.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2144.732"/>
  <p:tag name="LATEXADDIN" val="\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p:tag name="IGUANATEXSIZE" val="14"/>
  <p:tag name="IGUANATEXCURSOR" val="175"/>
  <p:tag name="TRANSPARENCY" val="True"/>
  <p:tag name="FILENAME" val=""/>
  <p:tag name="LATEXENGINEID" val="0"/>
  <p:tag name="TEMPFOLDER" val="c:\temp\"/>
  <p:tag name="LATEXFORMHEIGHT" val="312"/>
  <p:tag name="LATEXFORMWIDTH" val="616.5"/>
  <p:tag name="LATEXFORMWRAP" val="True"/>
  <p:tag name="BITMAPVECTOR" val="0"/>
</p:tagLst>
</file>

<file path=ppt/tags/tag144.xml><?xml version="1.0" encoding="utf-8"?>
<p:tagLst xmlns:a="http://schemas.openxmlformats.org/drawingml/2006/main" xmlns:r="http://schemas.openxmlformats.org/officeDocument/2006/relationships" xmlns:p="http://schemas.openxmlformats.org/presentationml/2006/main">
  <p:tag name="OUTPUTDPI" val="1200"/>
  <p:tag name="ORIGINALHEIGHT" val="109.4863"/>
  <p:tag name="ORIGINALWIDTH" val="396.7004"/>
  <p:tag name="LATEXADDIN" val="\documentclass{article}&#10;\usepackage{amsmath}&#10;\pagestyle{empty}&#10;\begin{document}&#10;&#10;\noindent&#10;$\eta$ = 0.8&#10;&#10;\end{document}"/>
  <p:tag name="IGUANATEXSIZE" val="12"/>
  <p:tag name="IGUANATEXCURSOR" val="103"/>
  <p:tag name="TRANSPARENCY" val="True"/>
  <p:tag name="FILENAME" val=""/>
  <p:tag name="LATEXENGINEID" val="0"/>
  <p:tag name="TEMPFOLDER" val="c:\temp\"/>
  <p:tag name="LATEXFORMHEIGHT" val="312"/>
  <p:tag name="LATEXFORMWIDTH" val="384"/>
  <p:tag name="LATEXFORMWRAP" val="True"/>
  <p:tag name="BITMAPVECTOR" val="0"/>
</p:tagLst>
</file>

<file path=ppt/tags/tag145.xml><?xml version="1.0" encoding="utf-8"?>
<p:tagLst xmlns:a="http://schemas.openxmlformats.org/drawingml/2006/main" xmlns:r="http://schemas.openxmlformats.org/officeDocument/2006/relationships" xmlns:p="http://schemas.openxmlformats.org/presentationml/2006/main">
  <p:tag name="OUTPUTDPI" val="1200"/>
  <p:tag name="ORIGINALHEIGHT" val="110.2362"/>
  <p:tag name="ORIGINALWIDTH" val="395.9505"/>
  <p:tag name="LATEXADDIN" val="\documentclass{article}&#10;\usepackage{amsmath}&#10;\pagestyle{empty}&#10;\begin{document}&#10;&#10;\noindent&#10;$\eta$ = 0.5 &#10;&#10;\end{document}"/>
  <p:tag name="IGUANATEXSIZE" val="12"/>
  <p:tag name="IGUANATEXCURSOR" val="104"/>
  <p:tag name="TRANSPARENCY" val="True"/>
  <p:tag name="FILENAME" val=""/>
  <p:tag name="LATEXENGINEID" val="0"/>
  <p:tag name="TEMPFOLDER" val="c:\temp\"/>
  <p:tag name="LATEXFORMHEIGHT" val="312"/>
  <p:tag name="LATEXFORMWIDTH" val="384"/>
  <p:tag name="LATEXFORMWRAP" val="True"/>
  <p:tag name="BITMAPVECTOR" val="0"/>
</p:tagLst>
</file>

<file path=ppt/tags/tag146.xml><?xml version="1.0" encoding="utf-8"?>
<p:tagLst xmlns:a="http://schemas.openxmlformats.org/drawingml/2006/main" xmlns:r="http://schemas.openxmlformats.org/officeDocument/2006/relationships" xmlns:p="http://schemas.openxmlformats.org/presentationml/2006/main">
  <p:tag name="OUTPUTDPI" val="1200"/>
  <p:tag name="ORIGINALHEIGHT" val="109.4863"/>
  <p:tag name="ORIGINALWIDTH" val="300.7124"/>
  <p:tag name="LATEXADDIN" val="\documentclass{article}&#10;\usepackage{amsmath}&#10;\pagestyle{empty}&#10;\begin{document}&#10;&#10;\noindent&#10;$\eta$ = 0 &#10;&#10;\end{document}"/>
  <p:tag name="IGUANATEXSIZE" val="12"/>
  <p:tag name="IGUANATEXCURSOR" val="102"/>
  <p:tag name="TRANSPARENCY" val="True"/>
  <p:tag name="FILENAME" val=""/>
  <p:tag name="LATEXENGINEID" val="0"/>
  <p:tag name="TEMPFOLDER" val="c:\temp\"/>
  <p:tag name="LATEXFORMHEIGHT" val="312"/>
  <p:tag name="LATEXFORMWIDTH" val="384"/>
  <p:tag name="LATEXFORMWRAP" val="True"/>
  <p:tag name="BITMAPVECTOR" val="0"/>
</p:tagLst>
</file>

<file path=ppt/tags/tag147.xml><?xml version="1.0" encoding="utf-8"?>
<p:tagLst xmlns:a="http://schemas.openxmlformats.org/drawingml/2006/main" xmlns:r="http://schemas.openxmlformats.org/officeDocument/2006/relationships" xmlns:p="http://schemas.openxmlformats.org/presentationml/2006/main">
  <p:tag name="OUTPUTDPI" val="1200"/>
  <p:tag name="ORIGINALHEIGHT" val="1106.112"/>
  <p:tag name="ORIGINALWIDTH" val="1157.855"/>
  <p:tag name="LATEXADDIN" val="\documentclass{article}&#10;\usepackage{amsmath}&#10;\usepackage[dvipsnames]{xcolor}&#10;\pagestyle{empty}&#10;&#10;\begin{document}&#10;&#10;\begin{itemize}&#10;  \item[\textcolor{lightgray}{\fontsize{10}{12}\selectfont $\bullet$}] \textcolor{lightgray}{\textbf{Intorduction}}&#10;  \item[\textcolor{lightgray}{\fontsize{10}{12}\selectfont $\bullet$}] \textcolor{lightgray}{BP-CNN}&#10;  \item[\textcolor{lightgray}{\fontsize{10}{12}\selectfont $\bullet$}] \textcolor{lightgray}{Improved BP-CNN}&#10;  \item[\textcolor{MidnightBlue}{\fontsize{10}{12}\selectfont $\bullet$}] \textcolor{MidnightBlue}{Reference}&#10;  \item[\textcolor{lightgray}{\fontsize{10}{12}\selectfont $\bullet$}] \textcolor{lightgray}{Appendix}&#10;&#10;\end{itemize}&#10;&#10;\end{document}&#10;"/>
  <p:tag name="IGUANATEXSIZE" val="20"/>
  <p:tag name="IGUANATEXCURSOR" val="375"/>
  <p:tag name="TRANSPARENCY" val="True"/>
  <p:tag name="FILENAME" val=""/>
  <p:tag name="LATEXENGINEID" val="0"/>
  <p:tag name="TEMPFOLDER" val="c:\temp\"/>
  <p:tag name="LATEXFORMHEIGHT" val="427"/>
  <p:tag name="LATEXFORMWIDTH" val="907"/>
  <p:tag name="LATEXFORMWRAP" val="True"/>
  <p:tag name="BITMAPVECTOR" val="0"/>
</p:tagLst>
</file>

<file path=ppt/tags/tag148.xml><?xml version="1.0" encoding="utf-8"?>
<p:tagLst xmlns:a="http://schemas.openxmlformats.org/drawingml/2006/main" xmlns:r="http://schemas.openxmlformats.org/officeDocument/2006/relationships" xmlns:p="http://schemas.openxmlformats.org/presentationml/2006/main">
  <p:tag name="OUTPUTDPI" val="1200"/>
  <p:tag name="ORIGINALHEIGHT" val="1805.774"/>
  <p:tag name="ORIGINALWIDTH" val="4143.232"/>
  <p:tag name="LATEXADDIN" val="\documentclass{article}&#10;\usepackage{amsmath}&#10;\usepackage[dvipsnames]{xcolor}&#10;\pagestyle{empty}&#10;\begin{document}&#10;\begin{itemize}&#10;  \item[{\fontsize{8}{10}\selectfont [1]}]S. S. Tehrani, B. F. Cockburn and S. Bates, &quot;On the Effects of Colored Noise on the Performance of LDPC Codes,&quot; 2006 IEEE Workshop on Signal Processing Systems Design and Implementation, Banff, AB, Canada, 2006, pp. 226-231.&#10;&#10;  \item[{\fontsize{8}{10}\selectfont [2]}]F. Liang, C. Shen and F. Wu, &quot;An Iterative BP-CNN Architecture for Channel Decoding,&quot; in IEEE Journal of Selected Topics in Signal Processing, vol. 12, no. 1, pp. 144-159, Feb. 2018.&#10;&#10;  \item[{\fontsize{8}{10}\selectfont [3]}] Y. Li, B. Zhang, B. Tan, J. Wu and D. Hu, &quot;A Neural Network-Based Compressive LDPC Decoder Design Over Correlated Noise Channel,&quot; in IEEE Transactions on Cognitive Communications and Networking, vol. 10, no. 4, pp. 1317-1326, Aug. 2024.&#10;\end{itemize}&#10;\end{document}18"/>
  <p:tag name="IGUANATEXSIZE" val="16"/>
  <p:tag name="IGUANATEXCURSOR" val="901"/>
  <p:tag name="TRANSPARENCY" val="True"/>
  <p:tag name="FILENAME" val=""/>
  <p:tag name="LATEXENGINEID" val="0"/>
  <p:tag name="TEMPFOLDER" val="c:\temp\"/>
  <p:tag name="LATEXFORMHEIGHT" val="388.5"/>
  <p:tag name="LATEXFORMWIDTH" val="630"/>
  <p:tag name="LATEXFORMWRAP" val="True"/>
  <p:tag name="BITMAPVECTOR" val="0"/>
</p:tagLst>
</file>

<file path=ppt/tags/tag149.xml><?xml version="1.0" encoding="utf-8"?>
<p:tagLst xmlns:a="http://schemas.openxmlformats.org/drawingml/2006/main" xmlns:r="http://schemas.openxmlformats.org/officeDocument/2006/relationships" xmlns:p="http://schemas.openxmlformats.org/presentationml/2006/main">
  <p:tag name="OUTPUTDPI" val="1200"/>
  <p:tag name="ORIGINALHEIGHT" val="1106.112"/>
  <p:tag name="ORIGINALWIDTH" val="1157.855"/>
  <p:tag name="LATEXADDIN" val="\documentclass{article}&#10;\usepackage{amsmath}&#10;\usepackage[dvipsnames]{xcolor}&#10;\pagestyle{empty}&#10;&#10;\begin{document}&#10;&#10;\begin{itemize}&#10;  \item[\textcolor{lightgray}{\fontsize{10}{12}\selectfont $\bullet$}] \textcolor{lightgray}{\textbf{Intorduction}}&#10;  \item[\textcolor{lightgray}{\fontsize{10}{12}\selectfont $\bullet$}] \textcolor{lightgray}{BP-CNN}&#10;  \item[\textcolor{lightgray}{\fontsize{10}{12}\selectfont $\bullet$}] \textcolor{lightgray}{Improved BP-CNN}&#10;  \item[\textcolor{lightgray}{\fontsize{10}{12}\selectfont $\bullet$}] \textcolor{lightgray}{Reference}&#10;  \item[\textcolor{MidnightBlue}{\fontsize{10}{12}\selectfont $\bullet$}] \textcolor{MidnightBlue}{Appendix}&#10;&#10;\end{itemize}&#10;&#10;\end{document}&#10;"/>
  <p:tag name="IGUANATEXSIZE" val="20"/>
  <p:tag name="IGUANATEXCURSOR" val="485"/>
  <p:tag name="TRANSPARENCY" val="True"/>
  <p:tag name="FILENAME" val=""/>
  <p:tag name="LATEXENGINEID" val="0"/>
  <p:tag name="TEMPFOLDER" val="c:\temp\"/>
  <p:tag name="LATEXFORMHEIGHT" val="427"/>
  <p:tag name="LATEXFORMWIDTH" val="907"/>
  <p:tag name="LATEXFORMWRAP" val="True"/>
  <p:tag name="BITMAPVECTOR" val="0"/>
</p:tagLst>
</file>

<file path=ppt/tags/tag15.xml><?xml version="1.0" encoding="utf-8"?>
<p:tagLst xmlns:a="http://schemas.openxmlformats.org/drawingml/2006/main" xmlns:r="http://schemas.openxmlformats.org/officeDocument/2006/relationships" xmlns:p="http://schemas.openxmlformats.org/presentationml/2006/main">
  <p:tag name="OUTPUTDPI" val="1200"/>
  <p:tag name="ORIGINALHEIGHT" val="393.7008"/>
  <p:tag name="ORIGINALWIDTH" val="4290.964"/>
  <p:tag name="LATEXADDIN" val="\documentclass{article}&#10;\usepackage{amsmath}&#10;\pagestyle{empty}&#10;\begin{document}&#10;&#10;Focus on the channel models with known (to the receiver)&#10;noise correlation functions, and thus we are able to generate adequate channel noise samples to train the network.&#10;&#10;&#10;\end{document}"/>
  <p:tag name="IGUANATEXSIZE" val="18"/>
  <p:tag name="IGUANATEXCURSOR" val="252"/>
  <p:tag name="TRANSPARENCY" val="True"/>
  <p:tag name="FILENAME" val=""/>
  <p:tag name="LATEXENGINEID" val="0"/>
  <p:tag name="TEMPFOLDER" val="c:\temp\"/>
  <p:tag name="LATEXFORMHEIGHT" val="312"/>
  <p:tag name="LATEXFORMWIDTH" val="384"/>
  <p:tag name="LATEXFORMWRAP" val="True"/>
  <p:tag name="BITMAPVECTOR" val="0"/>
</p:tagLst>
</file>

<file path=ppt/tags/tag150.xml><?xml version="1.0" encoding="utf-8"?>
<p:tagLst xmlns:a="http://schemas.openxmlformats.org/drawingml/2006/main" xmlns:r="http://schemas.openxmlformats.org/officeDocument/2006/relationships" xmlns:p="http://schemas.openxmlformats.org/presentationml/2006/main">
  <p:tag name="OUTPUTDPI" val="1200"/>
  <p:tag name="ORIGINALHEIGHT" val="286.4642"/>
  <p:tag name="ORIGINALWIDTH" val="4125.234"/>
  <p:tag name="OUTPUTTYPE" val="PNG"/>
  <p:tag name="IGUANATEXVERSION" val="161"/>
  <p:tag name="LATEXADDIN" val="\documentclass{article}&#10;\usepackage{amsmath}&#10;\pagestyle{empty}&#10;\begin{document}&#10;&#10;\begin{enumerate}&#10;    \item \textbf{Initialization:} For all VN, initialize all $L_{v_{i}}$ according to (1) for the appropriate channel model. Then, set $L_{v_{i} \to c_{j}} = L_{v_{i}}(LLR)$ at first iteration.&#10;\end{enumerate}&#10;&#10;&#10;\end{document}"/>
  <p:tag name="IGUANATEXSIZE" val="18"/>
  <p:tag name="IGUANATEXCURSOR" val="283"/>
  <p:tag name="TRANSPARENCY" val="True"/>
  <p:tag name="LATEXENGINEID" val="0"/>
  <p:tag name="TEMPFOLDER" val="C:\temp\"/>
  <p:tag name="LATEXFORMHEIGHT" val="312"/>
  <p:tag name="LATEXFORMWIDTH" val="479"/>
  <p:tag name="LATEXFORMWRAP" val="True"/>
  <p:tag name="BITMAPVECTOR" val="0"/>
</p:tagLst>
</file>

<file path=ppt/tags/tag151.xml><?xml version="1.0" encoding="utf-8"?>
<p:tagLst xmlns:a="http://schemas.openxmlformats.org/drawingml/2006/main" xmlns:r="http://schemas.openxmlformats.org/officeDocument/2006/relationships" xmlns:p="http://schemas.openxmlformats.org/presentationml/2006/main">
  <p:tag name="OUTPUTDPI" val="1200"/>
  <p:tag name="ORIGINALHEIGHT" val="299.2126"/>
  <p:tag name="ORIGINALWIDTH" val="3319.085"/>
  <p:tag name="OUTPUTTYPE" val="PNG"/>
  <p:tag name="IGUANATEXVERSION" val="161"/>
  <p:tag name="LATEXADDIN" val="\documentclass{article}&#10;\usepackage{amsmath}&#10;\pagestyle{empty}&#10;\begin{document}&#10;&#10;\begin{equation}&#10;L_{v_{i}} = L(r_i | y_i) = \log \left( \frac{\Pr(r_i = 0 | y_i)}{\Pr(r_i = 1 | y_i)} \right) = \frac{2 y_i}{\sigma^2}&#10;\tag{1}&#10;\end{equation}&#10;&#10;&#10;\end{document}"/>
  <p:tag name="IGUANATEXSIZE" val="18"/>
  <p:tag name="IGUANATEXCURSOR" val="214"/>
  <p:tag name="TRANSPARENCY" val="True"/>
  <p:tag name="LATEXENGINEID" val="0"/>
  <p:tag name="TEMPFOLDER" val="C:\temp\"/>
  <p:tag name="LATEXFORMHEIGHT" val="312"/>
  <p:tag name="LATEXFORMWIDTH" val="384"/>
  <p:tag name="LATEXFORMWRAP" val="True"/>
  <p:tag name="BITMAPVECTOR" val="0"/>
</p:tagLst>
</file>

<file path=ppt/tags/tag152.xml><?xml version="1.0" encoding="utf-8"?>
<p:tagLst xmlns:a="http://schemas.openxmlformats.org/drawingml/2006/main" xmlns:r="http://schemas.openxmlformats.org/officeDocument/2006/relationships" xmlns:p="http://schemas.openxmlformats.org/presentationml/2006/main">
  <p:tag name="OUTPUTDPI" val="1200"/>
  <p:tag name="ORIGINALHEIGHT" val="238.4702"/>
  <p:tag name="ORIGINALWIDTH" val="4288.714"/>
  <p:tag name="OUTPUTTYPE" val="PNG"/>
  <p:tag name="IGUANATEXVERSION" val="161"/>
  <p:tag name="LATEXADDIN" val="\documentclass{article}&#10;\usepackage{amsmath}&#10;\pagestyle{empty}&#10;\begin{document}&#10;&#10;\noindent $r_{i}$ represents the decoded codeword , $y_{i}$ represents the channel value and $\sigma$ is the Gaussian noise standard deviation.&#10;&#10;&#10;\end{document}"/>
  <p:tag name="IGUANATEXSIZE" val="18"/>
  <p:tag name="IGUANATEXCURSOR" val="91"/>
  <p:tag name="TRANSPARENCY" val="True"/>
  <p:tag name="LATEXENGINEID" val="0"/>
  <p:tag name="TEMPFOLDER" val="C:\temp\"/>
  <p:tag name="LATEXFORMHEIGHT" val="312"/>
  <p:tag name="LATEXFORMWIDTH" val="384"/>
  <p:tag name="LATEXFORMWRAP" val="True"/>
  <p:tag name="BITMAPVECTOR" val="0"/>
</p:tagLst>
</file>

<file path=ppt/tags/tag153.xml><?xml version="1.0" encoding="utf-8"?>
<p:tagLst xmlns:a="http://schemas.openxmlformats.org/drawingml/2006/main" xmlns:r="http://schemas.openxmlformats.org/officeDocument/2006/relationships" xmlns:p="http://schemas.openxmlformats.org/presentationml/2006/main">
  <p:tag name="SELECTIONNAME" val="Group 205"/>
  <p:tag name="LAYER" val="2"/>
</p:tagLst>
</file>

<file path=ppt/tags/tag154.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766.4042"/>
  <p:tag name="OUTPUTTYPE" val="PNG"/>
  <p:tag name="IGUANATEXVERSION" val="161"/>
  <p:tag name="LATEXADDIN" val="\documentclass{article}&#10;\usepackage{amsmath}&#10;\pagestyle{empty}&#10;\begin{document}&#10;&#10;Tanner Graph&#10;&#10;&#10;\end{document}"/>
  <p:tag name="IGUANATEXSIZE" val="20"/>
  <p:tag name="IGUANATEXCURSOR" val="93"/>
  <p:tag name="TRANSPARENCY" val="True"/>
  <p:tag name="LATEXENGINEID" val="0"/>
  <p:tag name="TEMPFOLDER" val="C:\temp\"/>
  <p:tag name="LATEXFORMHEIGHT" val="312"/>
  <p:tag name="LATEXFORMWIDTH" val="384"/>
  <p:tag name="LATEXFORMWRAP" val="True"/>
  <p:tag name="BITMAPVECTOR" val="0"/>
</p:tagLst>
</file>

<file path=ppt/tags/tag155.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273.7158"/>
  <p:tag name="OUTPUTTYPE" val="PNG"/>
  <p:tag name="IGUANATEXVERSION" val="161"/>
  <p:tag name="LATEXADDIN" val="\documentclass{article}&#10;\usepackage{xcolor}&#10;\usepackage{amsmath}&#10;\pagestyle{empty}&#10;\begin{document}&#10;\textcolor{teal}{\textbf{CN0}}&#10;&#10;&#10;\end{document}"/>
  <p:tag name="IGUANATEXSIZE" val="20"/>
  <p:tag name="IGUANATEXCURSOR" val="115"/>
  <p:tag name="TRANSPARENCY" val="True"/>
  <p:tag name="LATEXENGINEID" val="0"/>
  <p:tag name="TEMPFOLDER" val="C:\temp\"/>
  <p:tag name="LATEXFORMHEIGHT" val="312"/>
  <p:tag name="LATEXFORMWIDTH" val="384"/>
  <p:tag name="LATEXFORMWRAP" val="True"/>
  <p:tag name="BITMAPVECTOR" val="0"/>
</p:tagLst>
</file>

<file path=ppt/tags/tag156.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269.2164"/>
  <p:tag name="OUTPUTTYPE" val="PNG"/>
  <p:tag name="IGUANATEXVERSION" val="161"/>
  <p:tag name="LATEXADDIN" val="\documentclass{article}&#10;\usepackage{xcolor}&#10;\usepackage{amsmath}&#10;\pagestyle{empty}&#10;\begin{document}&#10;\textcolor{teal}{\textbf{CN1}}&#10;&#10;&#10;\end{document}"/>
  <p:tag name="IGUANATEXSIZE" val="20"/>
  <p:tag name="IGUANATEXCURSOR" val="128"/>
  <p:tag name="TRANSPARENCY" val="True"/>
  <p:tag name="LATEXENGINEID" val="0"/>
  <p:tag name="TEMPFOLDER" val="C:\temp\"/>
  <p:tag name="LATEXFORMHEIGHT" val="312"/>
  <p:tag name="LATEXFORMWIDTH" val="384"/>
  <p:tag name="LATEXFORMWRAP" val="True"/>
  <p:tag name="BITMAPVECTOR" val="0"/>
</p:tagLst>
</file>

<file path=ppt/tags/tag157.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272.216"/>
  <p:tag name="OUTPUTTYPE" val="PNG"/>
  <p:tag name="IGUANATEXVERSION" val="161"/>
  <p:tag name="LATEXADDIN" val="\documentclass{article}&#10;\usepackage{xcolor}&#10;\usepackage{amsmath}&#10;\pagestyle{empty}&#10;\begin{document}&#10;\textcolor{teal}{\textbf{CN2}}&#10;&#10;&#10;\end{document}"/>
  <p:tag name="IGUANATEXSIZE" val="20"/>
  <p:tag name="IGUANATEXCURSOR" val="128"/>
  <p:tag name="TRANSPARENCY" val="True"/>
  <p:tag name="LATEXENGINEID" val="0"/>
  <p:tag name="TEMPFOLDER" val="C:\temp\"/>
  <p:tag name="LATEXFORMHEIGHT" val="312"/>
  <p:tag name="LATEXFORMWIDTH" val="384"/>
  <p:tag name="LATEXFORMWRAP" val="True"/>
  <p:tag name="BITMAPVECTOR" val="0"/>
</p:tagLst>
</file>

<file path=ppt/tags/tag158.xml><?xml version="1.0" encoding="utf-8"?>
<p:tagLst xmlns:a="http://schemas.openxmlformats.org/drawingml/2006/main" xmlns:r="http://schemas.openxmlformats.org/officeDocument/2006/relationships" xmlns:p="http://schemas.openxmlformats.org/presentationml/2006/main">
  <p:tag name="OUTPUTDPI" val="1200"/>
  <p:tag name="ORIGINALHEIGHT" val="86.98914"/>
  <p:tag name="ORIGINALWIDTH" val="282.7147"/>
  <p:tag name="OUTPUTTYPE" val="PNG"/>
  <p:tag name="IGUANATEXVERSION" val="161"/>
  <p:tag name="LATEXADDIN" val="\documentclass{article}&#10;\usepackage{xcolor}&#10;\usepackage{amsmath}&#10;\pagestyle{empty}&#10;\begin{document}&#10;\textcolor{brown}{\textbf{VN0}}&#10;&#10;&#10;\end{document}"/>
  <p:tag name="IGUANATEXSIZE" val="20"/>
  <p:tag name="IGUANATEXCURSOR" val="129"/>
  <p:tag name="TRANSPARENCY" val="True"/>
  <p:tag name="LATEXENGINEID" val="0"/>
  <p:tag name="TEMPFOLDER" val="C:\temp\"/>
  <p:tag name="LATEXFORMHEIGHT" val="312"/>
  <p:tag name="LATEXFORMWIDTH" val="384"/>
  <p:tag name="LATEXFORMWRAP" val="True"/>
  <p:tag name="BITMAPVECTOR" val="0"/>
</p:tagLst>
</file>

<file path=ppt/tags/tag159.xml><?xml version="1.0" encoding="utf-8"?>
<p:tagLst xmlns:a="http://schemas.openxmlformats.org/drawingml/2006/main" xmlns:r="http://schemas.openxmlformats.org/officeDocument/2006/relationships" xmlns:p="http://schemas.openxmlformats.org/presentationml/2006/main">
  <p:tag name="OUTPUTDPI" val="1200"/>
  <p:tag name="ORIGINALHEIGHT" val="86.23921"/>
  <p:tag name="ORIGINALWIDTH" val="278.2152"/>
  <p:tag name="OUTPUTTYPE" val="PNG"/>
  <p:tag name="IGUANATEXVERSION" val="161"/>
  <p:tag name="LATEXADDIN" val="\documentclass{article}&#10;\usepackage{xcolor}&#10;\usepackage{amsmath}&#10;\pagestyle{empty}&#10;\begin{document}&#10;\textcolor{brown}{\textbf{VN1}}&#10;&#10;&#10;\end{document}"/>
  <p:tag name="IGUANATEXSIZE" val="20"/>
  <p:tag name="IGUANATEXCURSOR" val="129"/>
  <p:tag name="TRANSPARENCY" val="True"/>
  <p:tag name="LATEXENGINEID" val="0"/>
  <p:tag name="TEMPFOLDER" val="C:\temp\"/>
  <p:tag name="LATEXFORMHEIGHT" val="312"/>
  <p:tag name="LATEXFORMWIDTH" val="384"/>
  <p:tag name="LATEXFORMWRAP" val="True"/>
  <p:tag name="BITMAPVECTOR" val="0"/>
</p:tagLst>
</file>

<file path=ppt/tags/tag16.xml><?xml version="1.0" encoding="utf-8"?>
<p:tagLst xmlns:a="http://schemas.openxmlformats.org/drawingml/2006/main" xmlns:r="http://schemas.openxmlformats.org/officeDocument/2006/relationships" xmlns:p="http://schemas.openxmlformats.org/presentationml/2006/main">
  <p:tag name="OUTPUTDPI" val="1200"/>
  <p:tag name="ORIGINALHEIGHT" val="1457.068"/>
  <p:tag name="ORIGINALWIDTH" val="1722.535"/>
  <p:tag name="LATEXADDIN" val="\documentclass{article}&#10;\usepackage{amsmath}&#10;\pagestyle{empty}&#10;\usepackage{bm}  % 使用粗體數學符號&#10;\begin{document}&#10;&#10;\noindent&#10;$\bf{{x}} $ : Information Bits&#10;&#10;\noindent&#10;$\hat{\bf{x}}$ : Estimated Information Bits&#10;&#10;\noindent&#10;$\bf{u} $ : Encode CodeWord&#10;&#10;\noindent&#10;$ \bf{s} $ : Transmit  Symbol &#10;&#10;\noindent&#10;$\hat{\bf{s}}$ : Estimated  Transmit  Symbol&#10;&#10;\noindent&#10;$ \bf{n} : $ Colored  Noise &#10;&#10;\noindent&#10;$ \hat{\bf{n}} $ :  Estimated Colored  Noise &#10;&#10;\noindent&#10;$ \tilde{\bf{n}} $ :  CNN Predict Colored  Noise &#10;&#10;\noindent&#10;$ \bf{y} $ :  Receive Value &#10;&#10;\noindent&#10;$ \hat{\bf{y}} $ :  Estimate Receive Value &#10;&#10;\end{document}"/>
  <p:tag name="IGUANATEXSIZE" val="18"/>
  <p:tag name="IGUANATEXCURSOR" val="594"/>
  <p:tag name="TRANSPARENCY" val="True"/>
  <p:tag name="FILENAME" val=""/>
  <p:tag name="LATEXENGINEID" val="0"/>
  <p:tag name="TEMPFOLDER" val="c:\temp\"/>
  <p:tag name="LATEXFORMHEIGHT" val="432.75"/>
  <p:tag name="LATEXFORMWIDTH" val="384"/>
  <p:tag name="LATEXFORMWRAP" val="True"/>
  <p:tag name="BITMAPVECTOR" val="0"/>
</p:tagLst>
</file>

<file path=ppt/tags/tag160.xml><?xml version="1.0" encoding="utf-8"?>
<p:tagLst xmlns:a="http://schemas.openxmlformats.org/drawingml/2006/main" xmlns:r="http://schemas.openxmlformats.org/officeDocument/2006/relationships" xmlns:p="http://schemas.openxmlformats.org/presentationml/2006/main">
  <p:tag name="OUTPUTDPI" val="1200"/>
  <p:tag name="ORIGINALHEIGHT" val="86.23921"/>
  <p:tag name="ORIGINALWIDTH" val="281.2149"/>
  <p:tag name="OUTPUTTYPE" val="PNG"/>
  <p:tag name="IGUANATEXVERSION" val="161"/>
  <p:tag name="LATEXADDIN" val="\documentclass{article}&#10;\usepackage{xcolor}&#10;\usepackage{amsmath}&#10;\pagestyle{empty}&#10;\begin{document}&#10;\textcolor{brown}{\textbf{VN2}}&#10;&#10;&#10;\end{document}"/>
  <p:tag name="IGUANATEXSIZE" val="20"/>
  <p:tag name="IGUANATEXCURSOR" val="129"/>
  <p:tag name="TRANSPARENCY" val="True"/>
  <p:tag name="LATEXENGINEID" val="0"/>
  <p:tag name="TEMPFOLDER" val="C:\temp\"/>
  <p:tag name="LATEXFORMHEIGHT" val="312"/>
  <p:tag name="LATEXFORMWIDTH" val="384"/>
  <p:tag name="LATEXFORMWRAP" val="True"/>
  <p:tag name="BITMAPVECTOR" val="0"/>
</p:tagLst>
</file>

<file path=ppt/tags/tag161.xml><?xml version="1.0" encoding="utf-8"?>
<p:tagLst xmlns:a="http://schemas.openxmlformats.org/drawingml/2006/main" xmlns:r="http://schemas.openxmlformats.org/officeDocument/2006/relationships" xmlns:p="http://schemas.openxmlformats.org/presentationml/2006/main">
  <p:tag name="OUTPUTDPI" val="1200"/>
  <p:tag name="ORIGINALHEIGHT" val="86.98914"/>
  <p:tag name="ORIGINALWIDTH" val="282.7147"/>
  <p:tag name="OUTPUTTYPE" val="PNG"/>
  <p:tag name="IGUANATEXVERSION" val="161"/>
  <p:tag name="LATEXADDIN" val="\documentclass{article}&#10;\usepackage{xcolor}&#10;\usepackage{amsmath}&#10;\pagestyle{empty}&#10;\begin{document}&#10;\textcolor{brown}{\textbf{VN3}}&#10;&#10;&#10;\end{document}"/>
  <p:tag name="IGUANATEXSIZE" val="20"/>
  <p:tag name="IGUANATEXCURSOR" val="129"/>
  <p:tag name="TRANSPARENCY" val="True"/>
  <p:tag name="LATEXENGINEID" val="0"/>
  <p:tag name="TEMPFOLDER" val="C:\temp\"/>
  <p:tag name="LATEXFORMHEIGHT" val="312"/>
  <p:tag name="LATEXFORMWIDTH" val="384"/>
  <p:tag name="LATEXFORMWRAP" val="True"/>
  <p:tag name="BITMAPVECTOR" val="0"/>
</p:tagLst>
</file>

<file path=ppt/tags/tag162.xml><?xml version="1.0" encoding="utf-8"?>
<p:tagLst xmlns:a="http://schemas.openxmlformats.org/drawingml/2006/main" xmlns:r="http://schemas.openxmlformats.org/officeDocument/2006/relationships" xmlns:p="http://schemas.openxmlformats.org/presentationml/2006/main">
  <p:tag name="OUTPUTDPI" val="1200"/>
  <p:tag name="ORIGINALHEIGHT" val="86.23921"/>
  <p:tag name="ORIGINALWIDTH" val="284.2145"/>
  <p:tag name="OUTPUTTYPE" val="PNG"/>
  <p:tag name="IGUANATEXVERSION" val="161"/>
  <p:tag name="LATEXADDIN" val="\documentclass{article}&#10;\usepackage{xcolor}&#10;\usepackage{amsmath}&#10;\pagestyle{empty}&#10;\begin{document}&#10;\textcolor{brown}{\textbf{VN4}}&#10;&#10;&#10;\end{document}"/>
  <p:tag name="IGUANATEXSIZE" val="20"/>
  <p:tag name="IGUANATEXCURSOR" val="129"/>
  <p:tag name="TRANSPARENCY" val="True"/>
  <p:tag name="LATEXENGINEID" val="0"/>
  <p:tag name="TEMPFOLDER" val="C:\temp\"/>
  <p:tag name="LATEXFORMHEIGHT" val="312"/>
  <p:tag name="LATEXFORMWIDTH" val="384"/>
  <p:tag name="LATEXFORMWRAP" val="True"/>
  <p:tag name="BITMAPVECTOR" val="0"/>
</p:tagLst>
</file>

<file path=ppt/tags/tag163.xml><?xml version="1.0" encoding="utf-8"?>
<p:tagLst xmlns:a="http://schemas.openxmlformats.org/drawingml/2006/main" xmlns:r="http://schemas.openxmlformats.org/officeDocument/2006/relationships" xmlns:p="http://schemas.openxmlformats.org/presentationml/2006/main">
  <p:tag name="OUTPUTDPI" val="1200"/>
  <p:tag name="ORIGINALHEIGHT" val="448.4439"/>
  <p:tag name="ORIGINALWIDTH" val="894.6382"/>
  <p:tag name="OUTPUTTYPE" val="PNG"/>
  <p:tag name="IGUANATEXVERSION" val="161"/>
  <p:tag name="LATEXADDIN" val="\documentclass{article}&#10;\usepackage{amsmath}&#10;\pagestyle{empty}&#10;\begin{document}&#10;&#10;\[&#10;\begin{bmatrix}&#10;1 &amp; 0 &amp; 1 &amp; 0 &amp; 1 \\&#10;0 &amp; 1 &amp; 1 &amp; 0 &amp; 0\\&#10;1 &amp; 0 &amp; 0 &amp; 1 &amp; 1&#10;\end{bmatrix}&#10;\]&#10;&#10;&#10;\end{document}"/>
  <p:tag name="IGUANATEXSIZE" val="20"/>
  <p:tag name="IGUANATEXCURSOR" val="158"/>
  <p:tag name="TRANSPARENCY" val="True"/>
  <p:tag name="LATEXENGINEID" val="0"/>
  <p:tag name="TEMPFOLDER" val="C:\temp\"/>
  <p:tag name="LATEXFORMHEIGHT" val="312"/>
  <p:tag name="LATEXFORMWIDTH" val="384"/>
  <p:tag name="LATEXFORMWRAP" val="True"/>
  <p:tag name="BITMAPVECTOR" val="0"/>
</p:tagLst>
</file>

<file path=ppt/tags/tag164.xml><?xml version="1.0" encoding="utf-8"?>
<p:tagLst xmlns:a="http://schemas.openxmlformats.org/drawingml/2006/main" xmlns:r="http://schemas.openxmlformats.org/officeDocument/2006/relationships" xmlns:p="http://schemas.openxmlformats.org/presentationml/2006/main">
  <p:tag name="OUTPUTDPI" val="1200"/>
  <p:tag name="ORIGINALHEIGHT" val="85.48929"/>
  <p:tag name="ORIGINALWIDTH" val="239.2201"/>
  <p:tag name="OUTPUTTYPE" val="PNG"/>
  <p:tag name="IGUANATEXVERSION" val="161"/>
  <p:tag name="LATEXADDIN" val="\documentclass{article}&#10;\usepackage{amsmath}&#10;\pagestyle{empty}&#10;\begin{document}&#10;&#10;\textbf{H} = &#10;&#10;&#10;\end{document}"/>
  <p:tag name="IGUANATEXSIZE" val="20"/>
  <p:tag name="IGUANATEXCURSOR" val="91"/>
  <p:tag name="TRANSPARENCY" val="True"/>
  <p:tag name="LATEXENGINEID" val="0"/>
  <p:tag name="TEMPFOLDER" val="C:\temp\"/>
  <p:tag name="LATEXFORMHEIGHT" val="312"/>
  <p:tag name="LATEXFORMWIDTH" val="384"/>
  <p:tag name="LATEXFORMWRAP" val="True"/>
  <p:tag name="BITMAPVECTOR" val="0"/>
</p:tagLst>
</file>

<file path=ppt/tags/tag165.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262.092"/>
  <p:tag name="OUTPUTTYPE" val="PNG"/>
  <p:tag name="IGUANATEXVERSION" val="161"/>
  <p:tag name="LATEXADDIN" val="\documentclass{article}&#10;\usepackage{xcolor}&#10;\usepackage{amsmath}&#10;\pagestyle{empty}&#10;\begin{document}&#10;\textcolor{brown}{\textbf{Variable Node (VN)}}&#10;&#10;&#10;\end{document}"/>
  <p:tag name="IGUANATEXSIZE" val="20"/>
  <p:tag name="IGUANATEXCURSOR" val="116"/>
  <p:tag name="TRANSPARENCY" val="True"/>
  <p:tag name="LATEXENGINEID" val="0"/>
  <p:tag name="TEMPFOLDER" val="C:\temp\"/>
  <p:tag name="LATEXFORMHEIGHT" val="312"/>
  <p:tag name="LATEXFORMWIDTH" val="384"/>
  <p:tag name="LATEXFORMWRAP" val="True"/>
  <p:tag name="BITMAPVECTOR" val="0"/>
</p:tagLst>
</file>

<file path=ppt/tags/tag166.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118.11"/>
  <p:tag name="OUTPUTTYPE" val="PNG"/>
  <p:tag name="IGUANATEXVERSION" val="161"/>
  <p:tag name="LATEXADDIN" val="\documentclass{article}&#10;\usepackage{xcolor}&#10;\usepackage{amsmath}&#10;\pagestyle{empty}&#10;\begin{document}&#10;\textcolor{teal}{\textbf{Check Node (CN)}}&#10; &#10;&#10;&#10;\end{document}"/>
  <p:tag name="IGUANATEXSIZE" val="20"/>
  <p:tag name="IGUANATEXCURSOR" val="115"/>
  <p:tag name="TRANSPARENCY" val="True"/>
  <p:tag name="LATEXENGINEID" val="0"/>
  <p:tag name="TEMPFOLDER" val="C:\temp\"/>
  <p:tag name="LATEXFORMHEIGHT" val="312"/>
  <p:tag name="LATEXFORMWIDTH" val="384"/>
  <p:tag name="LATEXFORMWRAP" val="True"/>
  <p:tag name="BITMAPVECTOR" val="0"/>
</p:tagLst>
</file>

<file path=ppt/tags/tag167.xml><?xml version="1.0" encoding="utf-8"?>
<p:tagLst xmlns:a="http://schemas.openxmlformats.org/drawingml/2006/main" xmlns:r="http://schemas.openxmlformats.org/officeDocument/2006/relationships" xmlns:p="http://schemas.openxmlformats.org/presentationml/2006/main">
  <p:tag name="OUTPUTDPI" val="1200"/>
  <p:tag name="ORIGINALHEIGHT" val="116.2354"/>
  <p:tag name="ORIGINALWIDTH" val="157.4803"/>
  <p:tag name="OUTPUTTYPE" val="PNG"/>
  <p:tag name="IGUANATEXVERSION" val="161"/>
  <p:tag name="LATEXADDIN" val="\documentclass{article}&#10;\usepackage{amsmath}&#10;\pagestyle{empty}&#10;\begin{document}&#10;&#10;$L_{v_i}$&#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168.xml><?xml version="1.0" encoding="utf-8"?>
<p:tagLst xmlns:a="http://schemas.openxmlformats.org/drawingml/2006/main" xmlns:r="http://schemas.openxmlformats.org/officeDocument/2006/relationships" xmlns:p="http://schemas.openxmlformats.org/presentationml/2006/main">
  <p:tag name="OUTPUTDPI" val="1200"/>
  <p:tag name="ORIGINALHEIGHT" val="135.7331"/>
  <p:tag name="ORIGINALWIDTH" val="327.709"/>
  <p:tag name="LATEXADDIN" val="\documentclass{article}&#10;\usepackage{amsmath}&#10;\pagestyle{empty}&#10;\begin{document}&#10;&#10;$L_{v_{(i+1)}}$&#10;&#10;&#10;\end{document}"/>
  <p:tag name="IGUANATEXSIZE" val="20"/>
  <p:tag name="IGUANATEXCURSOR" val="93"/>
  <p:tag name="TRANSPARENCY" val="True"/>
  <p:tag name="LATEXENGINEID" val="0"/>
  <p:tag name="TEMPFOLDER" val="C:\temp\"/>
  <p:tag name="LATEXFORMHEIGHT" val="312"/>
  <p:tag name="LATEXFORMWIDTH" val="384"/>
  <p:tag name="LATEXFORMWRAP" val="True"/>
  <p:tag name="BITMAPVECTOR" val="0"/>
</p:tagLst>
</file>

<file path=ppt/tags/tag169.xml><?xml version="1.0" encoding="utf-8"?>
<p:tagLst xmlns:a="http://schemas.openxmlformats.org/drawingml/2006/main" xmlns:r="http://schemas.openxmlformats.org/officeDocument/2006/relationships" xmlns:p="http://schemas.openxmlformats.org/presentationml/2006/main">
  <p:tag name="OUTPUTDPI" val="1200"/>
  <p:tag name="ORIGINALHEIGHT" val="135.7331"/>
  <p:tag name="ORIGINALWIDTH" val="327.709"/>
  <p:tag name="LATEXADDIN" val="\documentclass{article}&#10;\usepackage{amsmath}&#10;\pagestyle{empty}&#10;\begin{document}&#10;&#10;$L_{v_{(i+2)}}$&#10;&#10;&#10;\end{document}"/>
  <p:tag name="IGUANATEXSIZE" val="20"/>
  <p:tag name="IGUANATEXCURSOR" val="93"/>
  <p:tag name="TRANSPARENCY" val="True"/>
  <p:tag name="LATEXENGINEID" val="0"/>
  <p:tag name="TEMPFOLDER" val="C:\temp\"/>
  <p:tag name="LATEXFORMHEIGHT" val="312"/>
  <p:tag name="LATEXFORMWIDTH" val="384"/>
  <p:tag name="LATEXFORMWRAP" val="True"/>
  <p:tag name="BITMAPVECTOR" val="0"/>
</p:tagLst>
</file>

<file path=ppt/tags/tag17.xml><?xml version="1.0" encoding="utf-8"?>
<p:tagLst xmlns:a="http://schemas.openxmlformats.org/drawingml/2006/main" xmlns:r="http://schemas.openxmlformats.org/officeDocument/2006/relationships" xmlns:p="http://schemas.openxmlformats.org/presentationml/2006/main">
  <p:tag name="OUTPUTDPI" val="1200"/>
  <p:tag name="ORIGINALHEIGHT" val="562.4297"/>
  <p:tag name="ORIGINALWIDTH" val="2568.429"/>
  <p:tag name="LATEXADDIN" val="\documentclass{article}&#10;\usepackage{amsmath}&#10;\pagestyle{empty}&#10;\usepackage{bm}  % 使用粗體數學符號&#10;\begin{document}&#10;&#10;\noindent&#10;$ {\bf{n}}_w $ :  i.i.d. standard Gaussian random variables&#10;&#10;\noindent&#10;$ \bf{r} $ : Residual Noise &#10;&#10;\noindent&#10;$\xi$ : Error vector of Noise Estimation&#10;&#10;\noindent&#10;$\eta$ : Correlation Coefficient&#10;&#10;&#10;\end{document}"/>
  <p:tag name="IGUANATEXSIZE" val="18"/>
  <p:tag name="IGUANATEXCURSOR" val="303"/>
  <p:tag name="TRANSPARENCY" val="True"/>
  <p:tag name="FILENAME" val=""/>
  <p:tag name="LATEXENGINEID" val="0"/>
  <p:tag name="TEMPFOLDER" val="c:\temp\"/>
  <p:tag name="LATEXFORMHEIGHT" val="432.75"/>
  <p:tag name="LATEXFORMWIDTH" val="384"/>
  <p:tag name="LATEXFORMWRAP" val="True"/>
  <p:tag name="BITMAPVECTOR" val="0"/>
</p:tagLst>
</file>

<file path=ppt/tags/tag170.xml><?xml version="1.0" encoding="utf-8"?>
<p:tagLst xmlns:a="http://schemas.openxmlformats.org/drawingml/2006/main" xmlns:r="http://schemas.openxmlformats.org/officeDocument/2006/relationships" xmlns:p="http://schemas.openxmlformats.org/presentationml/2006/main">
  <p:tag name="OUTPUTDPI" val="1200"/>
  <p:tag name="ORIGINALHEIGHT" val="135.7331"/>
  <p:tag name="ORIGINALWIDTH" val="327.709"/>
  <p:tag name="LATEXADDIN" val="\documentclass{article}&#10;\usepackage{amsmath}&#10;\pagestyle{empty}&#10;\begin{document}&#10;&#10;$L_{v_{(i+3)}}$&#10;&#10;&#10;\end{document}"/>
  <p:tag name="IGUANATEXSIZE" val="20"/>
  <p:tag name="IGUANATEXCURSOR" val="93"/>
  <p:tag name="TRANSPARENCY" val="True"/>
  <p:tag name="LATEXENGINEID" val="0"/>
  <p:tag name="TEMPFOLDER" val="C:\temp\"/>
  <p:tag name="LATEXFORMHEIGHT" val="312"/>
  <p:tag name="LATEXFORMWIDTH" val="384"/>
  <p:tag name="LATEXFORMWRAP" val="True"/>
  <p:tag name="BITMAPVECTOR" val="0"/>
</p:tagLst>
</file>

<file path=ppt/tags/tag171.xml><?xml version="1.0" encoding="utf-8"?>
<p:tagLst xmlns:a="http://schemas.openxmlformats.org/drawingml/2006/main" xmlns:r="http://schemas.openxmlformats.org/officeDocument/2006/relationships" xmlns:p="http://schemas.openxmlformats.org/presentationml/2006/main">
  <p:tag name="OUTPUTDPI" val="1200"/>
  <p:tag name="ORIGINALHEIGHT" val="135.7331"/>
  <p:tag name="ORIGINALWIDTH" val="327.709"/>
  <p:tag name="LATEXADDIN" val="\documentclass{article}&#10;\usepackage{amsmath}&#10;\pagestyle{empty}&#10;\begin{document}&#10;&#10;$L_{v_{(i+4)}}$&#10;&#10;&#10;\end{document}"/>
  <p:tag name="IGUANATEXSIZE" val="20"/>
  <p:tag name="IGUANATEXCURSOR" val="93"/>
  <p:tag name="TRANSPARENCY" val="True"/>
  <p:tag name="LATEXENGINEID" val="0"/>
  <p:tag name="TEMPFOLDER" val="C:\temp\"/>
  <p:tag name="LATEXFORMHEIGHT" val="312"/>
  <p:tag name="LATEXFORMWIDTH" val="384"/>
  <p:tag name="LATEXFORMWRAP" val="True"/>
  <p:tag name="BITMAPVECTOR" val="0"/>
</p:tagLst>
</file>

<file path=ppt/tags/tag172.xml><?xml version="1.0" encoding="utf-8"?>
<p:tagLst xmlns:a="http://schemas.openxmlformats.org/drawingml/2006/main" xmlns:r="http://schemas.openxmlformats.org/officeDocument/2006/relationships" xmlns:p="http://schemas.openxmlformats.org/presentationml/2006/main">
  <p:tag name="OUTPUTDPI" val="1200"/>
  <p:tag name="ORIGINALHEIGHT" val="239.97"/>
  <p:tag name="ORIGINALWIDTH" val="4132.733"/>
  <p:tag name="OUTPUTTYPE" val="PNG"/>
  <p:tag name="IGUANATEXVERSION" val="161"/>
  <p:tag name="LATEXADDIN" val="\documentclass{article}&#10;\usepackage{amsmath}&#10;\pagestyle{empty}&#10;\begin{document}&#10;&#10;\begin{enumerate} &#10;          \setcounter{enumi}{1}&#10;    \item \textbf{CN update:} Compute outgoing CN messages $L_{c_j \to v_i}$ for each CN to be transmitted to the VNs.&#10;    &#10;\end{enumerate}&#10;&#10;&#10;\end{document}"/>
  <p:tag name="IGUANATEXSIZE" val="18"/>
  <p:tag name="IGUANATEXCURSOR" val="255"/>
  <p:tag name="TRANSPARENCY" val="True"/>
  <p:tag name="LATEXENGINEID" val="0"/>
  <p:tag name="TEMPFOLDER" val="C:\temp\"/>
  <p:tag name="LATEXFORMHEIGHT" val="312"/>
  <p:tag name="LATEXFORMWIDTH" val="384"/>
  <p:tag name="LATEXFORMWRAP" val="True"/>
  <p:tag name="BITMAPVECTOR" val="0"/>
</p:tagLst>
</file>

<file path=ppt/tags/tag173.xml><?xml version="1.0" encoding="utf-8"?>
<p:tagLst xmlns:a="http://schemas.openxmlformats.org/drawingml/2006/main" xmlns:r="http://schemas.openxmlformats.org/officeDocument/2006/relationships" xmlns:p="http://schemas.openxmlformats.org/presentationml/2006/main">
  <p:tag name="OUTPUTDPI" val="1200"/>
  <p:tag name="ORIGINALHEIGHT" val="84.73937"/>
  <p:tag name="ORIGINALWIDTH" val="212.2235"/>
  <p:tag name="OUTPUTTYPE" val="PNG"/>
  <p:tag name="IGUANATEXVERSION" val="161"/>
  <p:tag name="LATEXADDIN" val="\documentclass{article}&#10;\usepackage{amsmath}&#10;\pagestyle{empty}&#10;\begin{document}&#10;&#10;Ex : &#10;&#10;&#10;\end{document}"/>
  <p:tag name="IGUANATEXSIZE" val="18"/>
  <p:tag name="IGUANATEXCURSOR" val="86"/>
  <p:tag name="TRANSPARENCY" val="True"/>
  <p:tag name="LATEXENGINEID" val="0"/>
  <p:tag name="TEMPFOLDER" val="C:\temp\"/>
  <p:tag name="LATEXFORMHEIGHT" val="312"/>
  <p:tag name="LATEXFORMWIDTH" val="384"/>
  <p:tag name="LATEXFORMWRAP" val="True"/>
  <p:tag name="BITMAPVECTOR" val="0"/>
</p:tagLst>
</file>

<file path=ppt/tags/tag174.xml><?xml version="1.0" encoding="utf-8"?>
<p:tagLst xmlns:a="http://schemas.openxmlformats.org/drawingml/2006/main" xmlns:r="http://schemas.openxmlformats.org/officeDocument/2006/relationships" xmlns:p="http://schemas.openxmlformats.org/presentationml/2006/main">
  <p:tag name="OUTPUTDPI" val="1200"/>
  <p:tag name="ORIGINALHEIGHT" val="299.2126"/>
  <p:tag name="ORIGINALWIDTH" val="3192.351"/>
  <p:tag name="OUTPUTTYPE" val="PNG"/>
  <p:tag name="IGUANATEXVERSION" val="161"/>
  <p:tag name="LATEXADDIN" val="\documentclass{article}&#10;\usepackage{amsmath}&#10;\usepackage{xcolor}&#10;\pagestyle{empty}&#10;&#10;\begin{document}&#10;&#10;\[&#10;\textcolor{blue}{L_{c_0 \to v_0}} = 2 \tanh^{-1} \left( &#10;\tanh \left( \frac{1}{2} \textcolor{green}{L_{v_2 \to c_0}} \right) &#10;\times &#10;\tanh \left( \frac{1}{2} \textcolor{magenta}{L_{v_4 \to c_0}} \right) &#10; \right)&#10;\]&#10;&#10;\end{document}"/>
  <p:tag name="IGUANATEXSIZE" val="18"/>
  <p:tag name="IGUANATEXCURSOR" val="309"/>
  <p:tag name="TRANSPARENCY" val="True"/>
  <p:tag name="LATEXENGINEID" val="0"/>
  <p:tag name="TEMPFOLDER" val="C:\temp\"/>
  <p:tag name="LATEXFORMHEIGHT" val="312"/>
  <p:tag name="LATEXFORMWIDTH" val="384"/>
  <p:tag name="LATEXFORMWRAP" val="True"/>
  <p:tag name="BITMAPVECTOR" val="0"/>
</p:tagLst>
</file>

<file path=ppt/tags/tag175.xml><?xml version="1.0" encoding="utf-8"?>
<p:tagLst xmlns:a="http://schemas.openxmlformats.org/drawingml/2006/main" xmlns:r="http://schemas.openxmlformats.org/officeDocument/2006/relationships" xmlns:p="http://schemas.openxmlformats.org/presentationml/2006/main">
  <p:tag name="OUTPUTDPI" val="1200"/>
  <p:tag name="ORIGINALHEIGHT" val="224.222"/>
  <p:tag name="ORIGINALWIDTH" val="3479.565"/>
  <p:tag name="OUTPUTTYPE" val="PNG"/>
  <p:tag name="IGUANATEXVERSION" val="161"/>
  <p:tag name="LATEXADDIN" val="\documentclass{article}&#10;\usepackage{amsmath}&#10;\pagestyle{empty}&#10;\begin{document}&#10;&#10;&#10;\begin{equation}&#10; \textstyle L_{c_j \to v_i} = 2 \tanh^{-1} \left( \prod_{v' \in N(c_j){\setminus}{v_i}} \tanh \left( \frac{1}{2} L_{v' \to c_j} \right) \right)&#10;\tag{2}&#10;\end{equation}&#10;&#10;\end{document}"/>
  <p:tag name="IGUANATEXSIZE" val="18"/>
  <p:tag name="IGUANATEXCURSOR" val="249"/>
  <p:tag name="TRANSPARENCY" val="True"/>
  <p:tag name="LATEXENGINEID" val="0"/>
  <p:tag name="TEMPFOLDER" val="C:\temp\"/>
  <p:tag name="LATEXFORMHEIGHT" val="312"/>
  <p:tag name="LATEXFORMWIDTH" val="384"/>
  <p:tag name="LATEXFORMWRAP" val="True"/>
  <p:tag name="BITMAPVECTOR" val="0"/>
</p:tagLst>
</file>

<file path=ppt/tags/tag176.xml><?xml version="1.0" encoding="utf-8"?>
<p:tagLst xmlns:a="http://schemas.openxmlformats.org/drawingml/2006/main" xmlns:r="http://schemas.openxmlformats.org/officeDocument/2006/relationships" xmlns:p="http://schemas.openxmlformats.org/presentationml/2006/main">
  <p:tag name="OUTPUTDPI" val="1200"/>
  <p:tag name="ORIGINALHEIGHT" val="74.99063"/>
  <p:tag name="ORIGINALWIDTH" val="101.9872"/>
  <p:tag name="LATEXADDIN" val="\documentclass{article}&#10;\usepackage{amsmath}&#10;\pagestyle{empty}&#10;\begin{document}&#10;&#10;$v_0$&#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177.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98.23772"/>
  <p:tag name="LATEXADDIN" val="\documentclass{article}&#10;\usepackage{amsmath}&#10;\pagestyle{empty}&#10;\begin{document}&#10;&#10;$v_1$&#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178.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101.2373"/>
  <p:tag name="LATEXADDIN" val="\documentclass{article}&#10;\usepackage{amsmath}&#10;\pagestyle{empty}&#10;\begin{document}&#10;&#10;$v_2$&#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179.xml><?xml version="1.0" encoding="utf-8"?>
<p:tagLst xmlns:a="http://schemas.openxmlformats.org/drawingml/2006/main" xmlns:r="http://schemas.openxmlformats.org/officeDocument/2006/relationships" xmlns:p="http://schemas.openxmlformats.org/presentationml/2006/main">
  <p:tag name="OUTPUTDPI" val="1200"/>
  <p:tag name="ORIGINALHEIGHT" val="74.99063"/>
  <p:tag name="ORIGINALWIDTH" val="101.9872"/>
  <p:tag name="LATEXADDIN" val="\documentclass{article}&#10;\usepackage{amsmath}&#10;\pagestyle{empty}&#10;\begin{document}&#10;&#10;$v_3$&#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18.xml><?xml version="1.0" encoding="utf-8"?>
<p:tagLst xmlns:a="http://schemas.openxmlformats.org/drawingml/2006/main" xmlns:r="http://schemas.openxmlformats.org/officeDocument/2006/relationships" xmlns:p="http://schemas.openxmlformats.org/presentationml/2006/main">
  <p:tag name="OUTPUTDPI" val="1200"/>
  <p:tag name="ORIGINALHEIGHT" val="373.4533"/>
  <p:tag name="ORIGINALWIDTH" val="1307.837"/>
  <p:tag name="LATEXADDIN" val="\documentclass{article}&#10;\usepackage{amsmath}&#10;\pagestyle{empty}&#10;\begin{document}&#10;&#10;\[&#10;\Sigma_{i,j} =&#10;\begin{cases} &#10;\eta^{j-i}, &amp; i \leq j \\ &#10;\left( \eta^{i-j} \right)^*, &amp; i \geq j&#10;\end{cases}&#10;\]&#10;&#10;\end{document}&#10;"/>
  <p:tag name="IGUANATEXSIZE" val="14"/>
  <p:tag name="IGUANATEXCURSOR" val="0"/>
  <p:tag name="TRANSPARENCY" val="True"/>
  <p:tag name="FILENAME" val=""/>
  <p:tag name="LATEXENGINEID" val="0"/>
  <p:tag name="TEMPFOLDER" val="c:\temp\"/>
  <p:tag name="LATEXFORMHEIGHT" val="312"/>
  <p:tag name="LATEXFORMWIDTH" val="384"/>
  <p:tag name="LATEXFORMWRAP" val="True"/>
  <p:tag name="BITMAPVECTOR" val="0"/>
</p:tagLst>
</file>

<file path=ppt/tags/tag180.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103.4871"/>
  <p:tag name="LATEXADDIN" val="\documentclass{article}&#10;\usepackage{amsmath}&#10;\pagestyle{empty}&#10;\begin{document}&#10;&#10;$v_4$&#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181.xml><?xml version="1.0" encoding="utf-8"?>
<p:tagLst xmlns:a="http://schemas.openxmlformats.org/drawingml/2006/main" xmlns:r="http://schemas.openxmlformats.org/officeDocument/2006/relationships" xmlns:p="http://schemas.openxmlformats.org/presentationml/2006/main">
  <p:tag name="OUTPUTDPI" val="1200"/>
  <p:tag name="ORIGINALHEIGHT" val="74.99063"/>
  <p:tag name="ORIGINALWIDTH" val="94.48819"/>
  <p:tag name="LATEXADDIN" val="\documentclass{article}&#10;\usepackage{amsmath}&#10;\pagestyle{empty}&#10;\begin{document}&#10;&#10;$c_0$&#10;&#10;&#10;\end{document}"/>
  <p:tag name="IGUANATEXSIZE" val="20"/>
  <p:tag name="IGUANATEXCURSOR" val="83"/>
  <p:tag name="TRANSPARENCY" val="True"/>
  <p:tag name="LATEXENGINEID" val="0"/>
  <p:tag name="TEMPFOLDER" val="C:\temp\"/>
  <p:tag name="LATEXFORMHEIGHT" val="312"/>
  <p:tag name="LATEXFORMWIDTH" val="384"/>
  <p:tag name="LATEXFORMWRAP" val="True"/>
  <p:tag name="BITMAPVECTOR" val="0"/>
</p:tagLst>
</file>

<file path=ppt/tags/tag182.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90.73866"/>
  <p:tag name="LATEXADDIN" val="\documentclass{article}&#10;\usepackage{amsmath}&#10;\pagestyle{empty}&#10;\begin{document}&#10;&#10;$c_1$&#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183.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93.73827"/>
  <p:tag name="LATEXADDIN" val="\documentclass{article}&#10;\usepackage{amsmath}&#10;\pagestyle{empty}&#10;\begin{document}&#10;&#10;$c_2$&#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184.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262.092"/>
  <p:tag name="OUTPUTTYPE" val="PNG"/>
  <p:tag name="IGUANATEXVERSION" val="161"/>
  <p:tag name="LATEXADDIN" val="\documentclass{article}&#10;\usepackage{xcolor}&#10;\usepackage{amsmath}&#10;\pagestyle{empty}&#10;\begin{document}&#10;\textcolor{brown}{\textbf{Variable Node (VN)}}&#10;&#10;&#10;\end{document}"/>
  <p:tag name="IGUANATEXSIZE" val="20"/>
  <p:tag name="IGUANATEXCURSOR" val="116"/>
  <p:tag name="TRANSPARENCY" val="True"/>
  <p:tag name="LATEXENGINEID" val="0"/>
  <p:tag name="TEMPFOLDER" val="C:\temp\"/>
  <p:tag name="LATEXFORMHEIGHT" val="312"/>
  <p:tag name="LATEXFORMWIDTH" val="384"/>
  <p:tag name="LATEXFORMWRAP" val="True"/>
  <p:tag name="BITMAPVECTOR" val="0"/>
</p:tagLst>
</file>

<file path=ppt/tags/tag185.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118.11"/>
  <p:tag name="OUTPUTTYPE" val="PNG"/>
  <p:tag name="IGUANATEXVERSION" val="161"/>
  <p:tag name="LATEXADDIN" val="\documentclass{article}&#10;\usepackage{xcolor}&#10;\usepackage{amsmath}&#10;\pagestyle{empty}&#10;\begin{document}&#10;\textcolor{teal}{\textbf{Check Node (CN)}}&#10; &#10;&#10;&#10;\end{document}"/>
  <p:tag name="IGUANATEXSIZE" val="20"/>
  <p:tag name="IGUANATEXCURSOR" val="115"/>
  <p:tag name="TRANSPARENCY" val="True"/>
  <p:tag name="LATEXENGINEID" val="0"/>
  <p:tag name="TEMPFOLDER" val="C:\temp\"/>
  <p:tag name="LATEXFORMHEIGHT" val="312"/>
  <p:tag name="LATEXFORMWIDTH" val="384"/>
  <p:tag name="LATEXFORMWRAP" val="True"/>
  <p:tag name="BITMAPVECTOR" val="0"/>
</p:tagLst>
</file>

<file path=ppt/tags/tag186.xml><?xml version="1.0" encoding="utf-8"?>
<p:tagLst xmlns:a="http://schemas.openxmlformats.org/drawingml/2006/main" xmlns:r="http://schemas.openxmlformats.org/officeDocument/2006/relationships" xmlns:p="http://schemas.openxmlformats.org/presentationml/2006/main">
  <p:tag name="OUTPUTDPI" val="1200"/>
  <p:tag name="ORIGINALHEIGHT" val="116.9854"/>
  <p:tag name="ORIGINALWIDTH" val="167.2291"/>
  <p:tag name="LATEXADDIN" val="\documentclass{article}&#10;\usepackage{amsmath}&#10;\pagestyle{empty}&#10;\begin{document}&#10;&#10;$L_{v_0}$&#10;&#10;&#10;\end{document}"/>
  <p:tag name="IGUANATEXSIZE" val="20"/>
  <p:tag name="IGUANATEXCURSOR" val="88"/>
  <p:tag name="TRANSPARENCY" val="True"/>
  <p:tag name="LATEXENGINEID" val="0"/>
  <p:tag name="TEMPFOLDER" val="C:\temp\"/>
  <p:tag name="LATEXFORMHEIGHT" val="312"/>
  <p:tag name="LATEXFORMWIDTH" val="384"/>
  <p:tag name="LATEXFORMWRAP" val="True"/>
  <p:tag name="BITMAPVECTOR" val="0"/>
</p:tagLst>
</file>

<file path=ppt/tags/tag187.xml><?xml version="1.0" encoding="utf-8"?>
<p:tagLst xmlns:a="http://schemas.openxmlformats.org/drawingml/2006/main" xmlns:r="http://schemas.openxmlformats.org/officeDocument/2006/relationships" xmlns:p="http://schemas.openxmlformats.org/presentationml/2006/main">
  <p:tag name="OUTPUTDPI" val="1200"/>
  <p:tag name="ORIGINALHEIGHT" val="115.4856"/>
  <p:tag name="ORIGINALWIDTH" val="164.2294"/>
  <p:tag name="LATEXADDIN" val="\documentclass{article}&#10;\usepackage{amsmath}&#10;\pagestyle{empty}&#10;\begin{document}&#10;&#10;$L_{v_{1}}$&#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188.xml><?xml version="1.0" encoding="utf-8"?>
<p:tagLst xmlns:a="http://schemas.openxmlformats.org/drawingml/2006/main" xmlns:r="http://schemas.openxmlformats.org/officeDocument/2006/relationships" xmlns:p="http://schemas.openxmlformats.org/presentationml/2006/main">
  <p:tag name="OUTPUTDPI" val="1200"/>
  <p:tag name="ORIGINALHEIGHT" val="115.4856"/>
  <p:tag name="ORIGINALWIDTH" val="166.4792"/>
  <p:tag name="LATEXADDIN" val="\documentclass{article}&#10;\usepackage{amsmath}&#10;\pagestyle{empty}&#10;\begin{document}&#10;&#10;$L_{v_{2}}$&#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189.xml><?xml version="1.0" encoding="utf-8"?>
<p:tagLst xmlns:a="http://schemas.openxmlformats.org/drawingml/2006/main" xmlns:r="http://schemas.openxmlformats.org/officeDocument/2006/relationships" xmlns:p="http://schemas.openxmlformats.org/presentationml/2006/main">
  <p:tag name="OUTPUTDPI" val="1200"/>
  <p:tag name="ORIGINALHEIGHT" val="116.9854"/>
  <p:tag name="ORIGINALWIDTH" val="167.2291"/>
  <p:tag name="LATEXADDIN" val="\documentclass{article}&#10;\usepackage{amsmath}&#10;\pagestyle{empty}&#10;\begin{document}&#10;&#10;$L_{v_{3}}$&#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19.xml><?xml version="1.0" encoding="utf-8"?>
<p:tagLst xmlns:a="http://schemas.openxmlformats.org/drawingml/2006/main" xmlns:r="http://schemas.openxmlformats.org/officeDocument/2006/relationships" xmlns:p="http://schemas.openxmlformats.org/presentationml/2006/main">
  <p:tag name="OUTPUTDPI" val="1200"/>
  <p:tag name="ORIGINALHEIGHT" val="92.2385"/>
  <p:tag name="ORIGINALWIDTH" val="1572.553"/>
  <p:tag name="LATEXADDIN" val="\documentclass{article}&#10;\usepackage{amsmath}&#10;\pagestyle{empty}&#10;\begin{document}&#10;&#10;&#10;\noindent&#10;$\mathbf{\Sigma}$ : Auto-Correlation Matrix&#10;&#10;\end{document}"/>
  <p:tag name="IGUANATEXSIZE" val="18"/>
  <p:tag name="IGUANATEXCURSOR" val="135"/>
  <p:tag name="TRANSPARENCY" val="True"/>
  <p:tag name="FILENAME" val=""/>
  <p:tag name="LATEXENGINEID" val="0"/>
  <p:tag name="TEMPFOLDER" val="c:\temp\"/>
  <p:tag name="LATEXFORMHEIGHT" val="312"/>
  <p:tag name="LATEXFORMWIDTH" val="384"/>
  <p:tag name="LATEXFORMWRAP" val="True"/>
  <p:tag name="BITMAPVECTOR" val="0"/>
</p:tagLst>
</file>

<file path=ppt/tags/tag190.xml><?xml version="1.0" encoding="utf-8"?>
<p:tagLst xmlns:a="http://schemas.openxmlformats.org/drawingml/2006/main" xmlns:r="http://schemas.openxmlformats.org/officeDocument/2006/relationships" xmlns:p="http://schemas.openxmlformats.org/presentationml/2006/main">
  <p:tag name="OUTPUTDPI" val="1200"/>
  <p:tag name="ORIGINALHEIGHT" val="115.4856"/>
  <p:tag name="ORIGINALWIDTH" val="168.7289"/>
  <p:tag name="LATEXADDIN" val="\documentclass{article}&#10;\usepackage{amsmath}&#10;\pagestyle{empty}&#10;\begin{document}&#10;&#10;$L_{v_{4}}$&#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191.xml><?xml version="1.0" encoding="utf-8"?>
<p:tagLst xmlns:a="http://schemas.openxmlformats.org/drawingml/2006/main" xmlns:r="http://schemas.openxmlformats.org/officeDocument/2006/relationships" xmlns:p="http://schemas.openxmlformats.org/presentationml/2006/main">
  <p:tag name="OUTPUTDPI" val="1200"/>
  <p:tag name="ORIGINALHEIGHT" val="239.97"/>
  <p:tag name="ORIGINALWIDTH" val="4134.233"/>
  <p:tag name="OUTPUTTYPE" val="PNG"/>
  <p:tag name="IGUANATEXVERSION" val="161"/>
  <p:tag name="LATEXADDIN" val="\documentclass{article}&#10;\usepackage{amsmath}&#10;\pagestyle{empty}&#10;\begin{document}&#10;&#10;\begin{enumerate} &#10;          \setcounter{enumi}{2}&#10;    \item \textbf{VN update:} Compute outgoing VN messages $L_{v_i \to c_j}$ for each VN to be transmitted to the CNs.&#10;&#10;&#10;\end{enumerate}&#10;&#10;&#10;\end{document}"/>
  <p:tag name="IGUANATEXSIZE" val="18"/>
  <p:tag name="IGUANATEXCURSOR" val="251"/>
  <p:tag name="TRANSPARENCY" val="True"/>
  <p:tag name="LATEXENGINEID" val="0"/>
  <p:tag name="TEMPFOLDER" val="C:\temp\"/>
  <p:tag name="LATEXFORMHEIGHT" val="312"/>
  <p:tag name="LATEXFORMWIDTH" val="384"/>
  <p:tag name="LATEXFORMWRAP" val="True"/>
  <p:tag name="BITMAPVECTOR" val="0"/>
</p:tagLst>
</file>

<file path=ppt/tags/tag192.xml><?xml version="1.0" encoding="utf-8"?>
<p:tagLst xmlns:a="http://schemas.openxmlformats.org/drawingml/2006/main" xmlns:r="http://schemas.openxmlformats.org/officeDocument/2006/relationships" xmlns:p="http://schemas.openxmlformats.org/presentationml/2006/main">
  <p:tag name="OUTPUTDPI" val="1200"/>
  <p:tag name="ORIGINALHEIGHT" val="84.73937"/>
  <p:tag name="ORIGINALWIDTH" val="212.2235"/>
  <p:tag name="OUTPUTTYPE" val="PNG"/>
  <p:tag name="IGUANATEXVERSION" val="161"/>
  <p:tag name="LATEXADDIN" val="\documentclass{article}&#10;\usepackage{amsmath}&#10;\pagestyle{empty}&#10;\begin{document}&#10;&#10;Ex : &#10;&#10;&#10;\end{document}"/>
  <p:tag name="IGUANATEXSIZE" val="18"/>
  <p:tag name="IGUANATEXCURSOR" val="86"/>
  <p:tag name="TRANSPARENCY" val="True"/>
  <p:tag name="LATEXENGINEID" val="0"/>
  <p:tag name="TEMPFOLDER" val="C:\temp\"/>
  <p:tag name="LATEXFORMHEIGHT" val="312"/>
  <p:tag name="LATEXFORMWIDTH" val="384"/>
  <p:tag name="LATEXFORMWRAP" val="True"/>
  <p:tag name="BITMAPVECTOR" val="0"/>
</p:tagLst>
</file>

<file path=ppt/tags/tag193.xml><?xml version="1.0" encoding="utf-8"?>
<p:tagLst xmlns:a="http://schemas.openxmlformats.org/drawingml/2006/main" xmlns:r="http://schemas.openxmlformats.org/officeDocument/2006/relationships" xmlns:p="http://schemas.openxmlformats.org/presentationml/2006/main">
  <p:tag name="OUTPUTDPI" val="1200"/>
  <p:tag name="ORIGINALHEIGHT" val="116.9854"/>
  <p:tag name="ORIGINALWIDTH" val="1248.594"/>
  <p:tag name="OUTPUTTYPE" val="PNG"/>
  <p:tag name="IGUANATEXVERSION" val="161"/>
  <p:tag name="LATEXADDIN" val="\documentclass{article}&#10;\usepackage{amsmath}&#10;\usepackage{xcolor}&#10;\pagestyle{empty}&#10;&#10;\begin{document}&#10;&#10;\[&#10;\textcolor{blue}{L_{v_0 \to c_0}} = &#10;\textcolor{green}{L_{v_0}} +&#10;\textcolor{magenta}{L_{c_2 \to v_0}} &#10;\]&#10;&#10;\end{document}"/>
  <p:tag name="IGUANATEXSIZE" val="18"/>
  <p:tag name="IGUANATEXCURSOR" val="203"/>
  <p:tag name="TRANSPARENCY" val="True"/>
  <p:tag name="LATEXENGINEID" val="0"/>
  <p:tag name="TEMPFOLDER" val="C:\temp\"/>
  <p:tag name="LATEXFORMHEIGHT" val="312"/>
  <p:tag name="LATEXFORMWIDTH" val="384"/>
  <p:tag name="LATEXFORMWRAP" val="True"/>
  <p:tag name="BITMAPVECTOR" val="0"/>
</p:tagLst>
</file>

<file path=ppt/tags/tag194.xml><?xml version="1.0" encoding="utf-8"?>
<p:tagLst xmlns:a="http://schemas.openxmlformats.org/drawingml/2006/main" xmlns:r="http://schemas.openxmlformats.org/officeDocument/2006/relationships" xmlns:p="http://schemas.openxmlformats.org/presentationml/2006/main">
  <p:tag name="OUTPUTDPI" val="1200"/>
  <p:tag name="ORIGINALHEIGHT" val="298.4627"/>
  <p:tag name="ORIGINALWIDTH" val="3025.122"/>
  <p:tag name="OUTPUTTYPE" val="PNG"/>
  <p:tag name="IGUANATEXVERSION" val="161"/>
  <p:tag name="LATEXADDIN" val="\documentclass{article}&#10;\usepackage{amsmath}&#10;\pagestyle{empty}&#10;\begin{document}&#10;&#10;&#10;\begin{equation}&#10;L_{v_i \to c_j} = L_{v_i} + \sum_{c' \in N(v_i) \setminus c_j} L_{c' \to v_i}&#10;\tag{3}&#10;\end{equation}&#10;&#10;\end{document}"/>
  <p:tag name="IGUANATEXSIZE" val="18"/>
  <p:tag name="IGUANATEXCURSOR" val="183"/>
  <p:tag name="TRANSPARENCY" val="True"/>
  <p:tag name="LATEXENGINEID" val="0"/>
  <p:tag name="TEMPFOLDER" val="C:\temp\"/>
  <p:tag name="LATEXFORMHEIGHT" val="312"/>
  <p:tag name="LATEXFORMWIDTH" val="384"/>
  <p:tag name="LATEXFORMWRAP" val="True"/>
  <p:tag name="BITMAPVECTOR" val="0"/>
</p:tagLst>
</file>

<file path=ppt/tags/tag195.xml><?xml version="1.0" encoding="utf-8"?>
<p:tagLst xmlns:a="http://schemas.openxmlformats.org/drawingml/2006/main" xmlns:r="http://schemas.openxmlformats.org/officeDocument/2006/relationships" xmlns:p="http://schemas.openxmlformats.org/presentationml/2006/main">
  <p:tag name="OUTPUTDPI" val="1200"/>
  <p:tag name="ORIGINALHEIGHT" val="74.99063"/>
  <p:tag name="ORIGINALWIDTH" val="101.9872"/>
  <p:tag name="LATEXADDIN" val="\documentclass{article}&#10;\usepackage{amsmath}&#10;\pagestyle{empty}&#10;\begin{document}&#10;&#10;$v_0$&#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196.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98.23772"/>
  <p:tag name="LATEXADDIN" val="\documentclass{article}&#10;\usepackage{amsmath}&#10;\pagestyle{empty}&#10;\begin{document}&#10;&#10;$v_1$&#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197.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101.2373"/>
  <p:tag name="LATEXADDIN" val="\documentclass{article}&#10;\usepackage{amsmath}&#10;\pagestyle{empty}&#10;\begin{document}&#10;&#10;$v_2$&#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198.xml><?xml version="1.0" encoding="utf-8"?>
<p:tagLst xmlns:a="http://schemas.openxmlformats.org/drawingml/2006/main" xmlns:r="http://schemas.openxmlformats.org/officeDocument/2006/relationships" xmlns:p="http://schemas.openxmlformats.org/presentationml/2006/main">
  <p:tag name="OUTPUTDPI" val="1200"/>
  <p:tag name="ORIGINALHEIGHT" val="74.99063"/>
  <p:tag name="ORIGINALWIDTH" val="101.9872"/>
  <p:tag name="LATEXADDIN" val="\documentclass{article}&#10;\usepackage{amsmath}&#10;\pagestyle{empty}&#10;\begin{document}&#10;&#10;$v_3$&#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199.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103.4871"/>
  <p:tag name="LATEXADDIN" val="\documentclass{article}&#10;\usepackage{amsmath}&#10;\pagestyle{empty}&#10;\begin{document}&#10;&#10;$v_4$&#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1807.274"/>
  <p:tag name="ORIGINALWIDTH" val="4091.489"/>
  <p:tag name="LATEXADDIN" val="\documentclass{article}&#10;\usepackage{amsmath}&#10;&#10;\usepackage[dvipsnames]{xcolor}&#10;\pagestyle{empty}&#10;\begin{document}&#10;\begin{itemize}&#10;  \item[\color{CadetBlue}{\fontsize{8}{10}\selectfont $\bullet$}]A well-designed channel code may still perform poorly if the receiver is not equipped to handle noise correlation. Notably, the BP decoding method is specifically designed for independently and identically distributed (i.i.d.) noise.&#10;&#10;&#10;  \item[\color{CadetBlue}{\fontsize{8}{10}\selectfont $\bullet$}] Due to the imperfect&#10;signal processing and non ideal device circuits, the correlated noise might exist in practical systems, which and will induce the correlation among the coded symbols to further degrade the reliability performance.&#10;&#10;  \item[\color{CadetBlue}{\fontsize{8}{10}\selectfont $\bullet$}]The most straightforward method&#10;to address this issue is whitening, i.e. to transform colored noise to white noise. However, this method needs matrix multiplication, which is of high complexity for long-length codes.\end{itemize}&#10;\end{document}&#10;&#10;&#10;&#10;&#10;&#10;&#10;&#10;&#10;"/>
  <p:tag name="IGUANATEXSIZE" val="18"/>
  <p:tag name="IGUANATEXCURSOR" val="897"/>
  <p:tag name="TRANSPARENCY" val="True"/>
  <p:tag name="FILENAME" val=""/>
  <p:tag name="LATEXENGINEID" val="0"/>
  <p:tag name="TEMPFOLDER" val="c:\temp\"/>
  <p:tag name="LATEXFORMHEIGHT" val="312"/>
  <p:tag name="LATEXFORMWIDTH" val="922"/>
  <p:tag name="LATEXFORMWRAP" val="True"/>
  <p:tag name="BITMAPVECTOR" val="0"/>
</p:tagLst>
</file>

<file path=ppt/tags/tag20.xml><?xml version="1.0" encoding="utf-8"?>
<p:tagLst xmlns:a="http://schemas.openxmlformats.org/drawingml/2006/main" xmlns:r="http://schemas.openxmlformats.org/officeDocument/2006/relationships" xmlns:p="http://schemas.openxmlformats.org/presentationml/2006/main">
  <p:tag name="OUTPUTDPI" val="1200"/>
  <p:tag name="ORIGINALHEIGHT" val="129.7338"/>
  <p:tag name="ORIGINALWIDTH" val="647.919"/>
  <p:tag name="LATEXADDIN" val="\documentclass{article}&#10;\usepackage{amsmath}&#10;\pagestyle{empty}&#10;\begin{document}&#10;$&#10;\mathbf{n} = \mathbf{\Sigma}^{1/2} \mathbf{n}_w&#10;$&#10;&#10;&#10;\end{document}"/>
  <p:tag name="IGUANATEXSIZE" val="18"/>
  <p:tag name="IGUANATEXCURSOR" val="129"/>
  <p:tag name="TRANSPARENCY" val="True"/>
  <p:tag name="FILENAME" val=""/>
  <p:tag name="LATEXENGINEID" val="0"/>
  <p:tag name="TEMPFOLDER" val="c:\temp\"/>
  <p:tag name="LATEXFORMHEIGHT" val="312"/>
  <p:tag name="LATEXFORMWIDTH" val="384"/>
  <p:tag name="LATEXFORMWRAP" val="True"/>
  <p:tag name="BITMAPVECTOR" val="0"/>
</p:tagLst>
</file>

<file path=ppt/tags/tag200.xml><?xml version="1.0" encoding="utf-8"?>
<p:tagLst xmlns:a="http://schemas.openxmlformats.org/drawingml/2006/main" xmlns:r="http://schemas.openxmlformats.org/officeDocument/2006/relationships" xmlns:p="http://schemas.openxmlformats.org/presentationml/2006/main">
  <p:tag name="OUTPUTDPI" val="1200"/>
  <p:tag name="ORIGINALHEIGHT" val="74.99063"/>
  <p:tag name="ORIGINALWIDTH" val="94.48819"/>
  <p:tag name="LATEXADDIN" val="\documentclass{article}&#10;\usepackage{amsmath}&#10;\pagestyle{empty}&#10;\begin{document}&#10;&#10;$c_0$&#10;&#10;&#10;\end{document}"/>
  <p:tag name="IGUANATEXSIZE" val="20"/>
  <p:tag name="IGUANATEXCURSOR" val="83"/>
  <p:tag name="TRANSPARENCY" val="True"/>
  <p:tag name="LATEXENGINEID" val="0"/>
  <p:tag name="TEMPFOLDER" val="C:\temp\"/>
  <p:tag name="LATEXFORMHEIGHT" val="312"/>
  <p:tag name="LATEXFORMWIDTH" val="384"/>
  <p:tag name="LATEXFORMWRAP" val="True"/>
  <p:tag name="BITMAPVECTOR" val="0"/>
</p:tagLst>
</file>

<file path=ppt/tags/tag201.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90.73866"/>
  <p:tag name="LATEXADDIN" val="\documentclass{article}&#10;\usepackage{amsmath}&#10;\pagestyle{empty}&#10;\begin{document}&#10;&#10;$c_1$&#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202.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93.73827"/>
  <p:tag name="LATEXADDIN" val="\documentclass{article}&#10;\usepackage{amsmath}&#10;\pagestyle{empty}&#10;\begin{document}&#10;&#10;$c_2$&#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203.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262.092"/>
  <p:tag name="OUTPUTTYPE" val="PNG"/>
  <p:tag name="IGUANATEXVERSION" val="161"/>
  <p:tag name="LATEXADDIN" val="\documentclass{article}&#10;\usepackage{xcolor}&#10;\usepackage{amsmath}&#10;\pagestyle{empty}&#10;\begin{document}&#10;\textcolor{brown}{\textbf{Variable Node (VN)}}&#10;&#10;&#10;\end{document}"/>
  <p:tag name="IGUANATEXSIZE" val="20"/>
  <p:tag name="IGUANATEXCURSOR" val="116"/>
  <p:tag name="TRANSPARENCY" val="True"/>
  <p:tag name="LATEXENGINEID" val="0"/>
  <p:tag name="TEMPFOLDER" val="C:\temp\"/>
  <p:tag name="LATEXFORMHEIGHT" val="312"/>
  <p:tag name="LATEXFORMWIDTH" val="384"/>
  <p:tag name="LATEXFORMWRAP" val="True"/>
  <p:tag name="BITMAPVECTOR" val="0"/>
</p:tagLst>
</file>

<file path=ppt/tags/tag204.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118.11"/>
  <p:tag name="OUTPUTTYPE" val="PNG"/>
  <p:tag name="IGUANATEXVERSION" val="161"/>
  <p:tag name="LATEXADDIN" val="\documentclass{article}&#10;\usepackage{xcolor}&#10;\usepackage{amsmath}&#10;\pagestyle{empty}&#10;\begin{document}&#10;\textcolor{teal}{\textbf{Check Node (CN)}}&#10; &#10;&#10;&#10;\end{document}"/>
  <p:tag name="IGUANATEXSIZE" val="20"/>
  <p:tag name="IGUANATEXCURSOR" val="115"/>
  <p:tag name="TRANSPARENCY" val="True"/>
  <p:tag name="LATEXENGINEID" val="0"/>
  <p:tag name="TEMPFOLDER" val="C:\temp\"/>
  <p:tag name="LATEXFORMHEIGHT" val="312"/>
  <p:tag name="LATEXFORMWIDTH" val="384"/>
  <p:tag name="LATEXFORMWRAP" val="True"/>
  <p:tag name="BITMAPVECTOR" val="0"/>
</p:tagLst>
</file>

<file path=ppt/tags/tag205.xml><?xml version="1.0" encoding="utf-8"?>
<p:tagLst xmlns:a="http://schemas.openxmlformats.org/drawingml/2006/main" xmlns:r="http://schemas.openxmlformats.org/officeDocument/2006/relationships" xmlns:p="http://schemas.openxmlformats.org/presentationml/2006/main">
  <p:tag name="OUTPUTDPI" val="1200"/>
  <p:tag name="ORIGINALHEIGHT" val="116.9854"/>
  <p:tag name="ORIGINALWIDTH" val="167.2291"/>
  <p:tag name="LATEXADDIN" val="\documentclass{article}&#10;\usepackage{amsmath}&#10;\pagestyle{empty}&#10;\begin{document}&#10;&#10;$L_{v_0}$&#10;&#10;&#10;\end{document}"/>
  <p:tag name="IGUANATEXSIZE" val="20"/>
  <p:tag name="IGUANATEXCURSOR" val="88"/>
  <p:tag name="TRANSPARENCY" val="True"/>
  <p:tag name="LATEXENGINEID" val="0"/>
  <p:tag name="TEMPFOLDER" val="C:\temp\"/>
  <p:tag name="LATEXFORMHEIGHT" val="312"/>
  <p:tag name="LATEXFORMWIDTH" val="384"/>
  <p:tag name="LATEXFORMWRAP" val="True"/>
  <p:tag name="BITMAPVECTOR" val="0"/>
</p:tagLst>
</file>

<file path=ppt/tags/tag206.xml><?xml version="1.0" encoding="utf-8"?>
<p:tagLst xmlns:a="http://schemas.openxmlformats.org/drawingml/2006/main" xmlns:r="http://schemas.openxmlformats.org/officeDocument/2006/relationships" xmlns:p="http://schemas.openxmlformats.org/presentationml/2006/main">
  <p:tag name="OUTPUTDPI" val="1200"/>
  <p:tag name="ORIGINALHEIGHT" val="115.4856"/>
  <p:tag name="ORIGINALWIDTH" val="164.2294"/>
  <p:tag name="LATEXADDIN" val="\documentclass{article}&#10;\usepackage{amsmath}&#10;\pagestyle{empty}&#10;\begin{document}&#10;&#10;$L_{v_{1}}$&#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207.xml><?xml version="1.0" encoding="utf-8"?>
<p:tagLst xmlns:a="http://schemas.openxmlformats.org/drawingml/2006/main" xmlns:r="http://schemas.openxmlformats.org/officeDocument/2006/relationships" xmlns:p="http://schemas.openxmlformats.org/presentationml/2006/main">
  <p:tag name="OUTPUTDPI" val="1200"/>
  <p:tag name="ORIGINALHEIGHT" val="115.4856"/>
  <p:tag name="ORIGINALWIDTH" val="166.4792"/>
  <p:tag name="LATEXADDIN" val="\documentclass{article}&#10;\usepackage{amsmath}&#10;\pagestyle{empty}&#10;\begin{document}&#10;&#10;$L_{v_{2}}$&#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208.xml><?xml version="1.0" encoding="utf-8"?>
<p:tagLst xmlns:a="http://schemas.openxmlformats.org/drawingml/2006/main" xmlns:r="http://schemas.openxmlformats.org/officeDocument/2006/relationships" xmlns:p="http://schemas.openxmlformats.org/presentationml/2006/main">
  <p:tag name="OUTPUTDPI" val="1200"/>
  <p:tag name="ORIGINALHEIGHT" val="116.9854"/>
  <p:tag name="ORIGINALWIDTH" val="167.2291"/>
  <p:tag name="LATEXADDIN" val="\documentclass{article}&#10;\usepackage{amsmath}&#10;\pagestyle{empty}&#10;\begin{document}&#10;&#10;$L_{v_{3}}$&#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209.xml><?xml version="1.0" encoding="utf-8"?>
<p:tagLst xmlns:a="http://schemas.openxmlformats.org/drawingml/2006/main" xmlns:r="http://schemas.openxmlformats.org/officeDocument/2006/relationships" xmlns:p="http://schemas.openxmlformats.org/presentationml/2006/main">
  <p:tag name="OUTPUTDPI" val="1200"/>
  <p:tag name="ORIGINALHEIGHT" val="115.4856"/>
  <p:tag name="ORIGINALWIDTH" val="168.7289"/>
  <p:tag name="LATEXADDIN" val="\documentclass{article}&#10;\usepackage{amsmath}&#10;\pagestyle{empty}&#10;\begin{document}&#10;&#10;$L_{v_{4}}$&#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21.xml><?xml version="1.0" encoding="utf-8"?>
<p:tagLst xmlns:a="http://schemas.openxmlformats.org/drawingml/2006/main" xmlns:r="http://schemas.openxmlformats.org/officeDocument/2006/relationships" xmlns:p="http://schemas.openxmlformats.org/presentationml/2006/main">
  <p:tag name="OUTPUTDPI" val="1200"/>
  <p:tag name="ORIGINALHEIGHT" val="113.9857"/>
  <p:tag name="ORIGINALWIDTH" val="527.934"/>
  <p:tag name="LATEXADDIN" val="\documentclass{article}&#10;\usepackage{amsmath}&#10;\pagestyle{empty}&#10;\begin{document}&#10;&#10;$\hat{\mathbf{n}} = \mathbf{n} + \xi $&#10;&#10;&#10;\end{document}"/>
  <p:tag name="IGUANATEXSIZE" val="18"/>
  <p:tag name="IGUANATEXCURSOR" val="119"/>
  <p:tag name="TRANSPARENCY" val="True"/>
  <p:tag name="FILENAME" val=""/>
  <p:tag name="LATEXENGINEID" val="0"/>
  <p:tag name="TEMPFOLDER" val="c:\temp\"/>
  <p:tag name="LATEXFORMHEIGHT" val="312"/>
  <p:tag name="LATEXFORMWIDTH" val="384"/>
  <p:tag name="LATEXFORMWRAP" val="True"/>
  <p:tag name="BITMAPVECTOR" val="0"/>
</p:tagLst>
</file>

<file path=ppt/tags/tag210.xml><?xml version="1.0" encoding="utf-8"?>
<p:tagLst xmlns:a="http://schemas.openxmlformats.org/drawingml/2006/main" xmlns:r="http://schemas.openxmlformats.org/officeDocument/2006/relationships" xmlns:p="http://schemas.openxmlformats.org/presentationml/2006/main">
  <p:tag name="OUTPUTDPI" val="1200"/>
  <p:tag name="ORIGINALHEIGHT" val="110.2362"/>
  <p:tag name="ORIGINALWIDTH" val="2584.177"/>
  <p:tag name="OUTPUTTYPE" val="PNG"/>
  <p:tag name="IGUANATEXVERSION" val="161"/>
  <p:tag name="LATEXADDIN" val="\documentclass{article}&#10;\usepackage{amsmath}&#10;\pagestyle{empty}&#10;\begin{document}&#10;&#10;\begin{enumerate}&#10;    \setcounter{enumi}{3}&#10;    \item \textbf{LLR total:} For $i = 0, 1, \dots, n-1$, compute&#10;    &#10;\end{enumerate}&#10;&#10;&#10;\end{document}"/>
  <p:tag name="IGUANATEXSIZE" val="18"/>
  <p:tag name="IGUANATEXCURSOR" val="161"/>
  <p:tag name="TRANSPARENCY" val="True"/>
  <p:tag name="LATEXENGINEID" val="0"/>
  <p:tag name="TEMPFOLDER" val="C:\temp\"/>
  <p:tag name="LATEXFORMHEIGHT" val="395.5"/>
  <p:tag name="LATEXFORMWIDTH" val="384"/>
  <p:tag name="LATEXFORMWRAP" val="True"/>
  <p:tag name="BITMAPVECTOR" val="0"/>
</p:tagLst>
</file>

<file path=ppt/tags/tag211.xml><?xml version="1.0" encoding="utf-8"?>
<p:tagLst xmlns:a="http://schemas.openxmlformats.org/drawingml/2006/main" xmlns:r="http://schemas.openxmlformats.org/officeDocument/2006/relationships" xmlns:p="http://schemas.openxmlformats.org/presentationml/2006/main">
  <p:tag name="OUTPUTDPI" val="1200"/>
  <p:tag name="ORIGINALHEIGHT" val="84.73937"/>
  <p:tag name="ORIGINALWIDTH" val="212.2235"/>
  <p:tag name="OUTPUTTYPE" val="PNG"/>
  <p:tag name="IGUANATEXVERSION" val="161"/>
  <p:tag name="LATEXADDIN" val="\documentclass{article}&#10;\usepackage{amsmath}&#10;\pagestyle{empty}&#10;\begin{document}&#10;&#10;Ex : &#10;&#10;&#10;\end{document}"/>
  <p:tag name="IGUANATEXSIZE" val="18"/>
  <p:tag name="IGUANATEXCURSOR" val="86"/>
  <p:tag name="TRANSPARENCY" val="True"/>
  <p:tag name="LATEXENGINEID" val="0"/>
  <p:tag name="TEMPFOLDER" val="C:\temp\"/>
  <p:tag name="LATEXFORMHEIGHT" val="312"/>
  <p:tag name="LATEXFORMWIDTH" val="384"/>
  <p:tag name="LATEXFORMWRAP" val="True"/>
  <p:tag name="BITMAPVECTOR" val="0"/>
</p:tagLst>
</file>

<file path=ppt/tags/tag212.xml><?xml version="1.0" encoding="utf-8"?>
<p:tagLst xmlns:a="http://schemas.openxmlformats.org/drawingml/2006/main" xmlns:r="http://schemas.openxmlformats.org/officeDocument/2006/relationships" xmlns:p="http://schemas.openxmlformats.org/presentationml/2006/main">
  <p:tag name="OUTPUTDPI" val="1200"/>
  <p:tag name="ORIGINALHEIGHT" val="157.4803"/>
  <p:tag name="ORIGINALWIDTH" val="1696.288"/>
  <p:tag name="OUTPUTTYPE" val="PNG"/>
  <p:tag name="IGUANATEXVERSION" val="161"/>
  <p:tag name="LATEXADDIN" val="\documentclass{article}&#10;\usepackage{amsmath}&#10;\usepackage{xcolor}&#10;\pagestyle{empty}&#10;&#10;\begin{document}&#10;&#10;\[&#10;\textcolor{blue}{L_{v_0}^{\text{total}}} = &#10;\textcolor{green}{L_{v_0}} +&#10;\textcolor{magenta}{L_{c_0 \to v_0}} +&#10;\textcolor{orange}{L_{c_2 \to v_0}}&#10;\]&#10;&#10;\end{document}"/>
  <p:tag name="IGUANATEXSIZE" val="18"/>
  <p:tag name="IGUANATEXCURSOR" val="234"/>
  <p:tag name="TRANSPARENCY" val="True"/>
  <p:tag name="LATEXENGINEID" val="0"/>
  <p:tag name="TEMPFOLDER" val="C:\temp\"/>
  <p:tag name="LATEXFORMHEIGHT" val="312"/>
  <p:tag name="LATEXFORMWIDTH" val="384"/>
  <p:tag name="LATEXFORMWRAP" val="True"/>
  <p:tag name="BITMAPVECTOR" val="0"/>
</p:tagLst>
</file>

<file path=ppt/tags/tag213.xml><?xml version="1.0" encoding="utf-8"?>
<p:tagLst xmlns:a="http://schemas.openxmlformats.org/drawingml/2006/main" xmlns:r="http://schemas.openxmlformats.org/officeDocument/2006/relationships" xmlns:p="http://schemas.openxmlformats.org/presentationml/2006/main">
  <p:tag name="OUTPUTDPI" val="1200"/>
  <p:tag name="ORIGINALHEIGHT" val="294.7131"/>
  <p:tag name="ORIGINALWIDTH" val="2917.135"/>
  <p:tag name="OUTPUTTYPE" val="PNG"/>
  <p:tag name="IGUANATEXVERSION" val="161"/>
  <p:tag name="LATEXADDIN" val="\documentclass{article}&#10;\usepackage{amsmath}&#10;\pagestyle{empty}&#10;\begin{document}&#10;&#10;&#10;\begin{equation}&#10; L_{v_i}^{\text{total}} = L_{v_i} + \sum_{c' \in N(v_i)} L_{c' \to v_i}&#10;\tag{4}&#10;\end{equation}&#10;&#10;\end{document}"/>
  <p:tag name="IGUANATEXSIZE" val="18"/>
  <p:tag name="IGUANATEXCURSOR" val="177"/>
  <p:tag name="TRANSPARENCY" val="True"/>
  <p:tag name="LATEXENGINEID" val="0"/>
  <p:tag name="TEMPFOLDER" val="C:\temp\"/>
  <p:tag name="LATEXFORMHEIGHT" val="312"/>
  <p:tag name="LATEXFORMWIDTH" val="384"/>
  <p:tag name="LATEXFORMWRAP" val="True"/>
  <p:tag name="BITMAPVECTOR" val="0"/>
</p:tagLst>
</file>

<file path=ppt/tags/tag214.xml><?xml version="1.0" encoding="utf-8"?>
<p:tagLst xmlns:a="http://schemas.openxmlformats.org/drawingml/2006/main" xmlns:r="http://schemas.openxmlformats.org/officeDocument/2006/relationships" xmlns:p="http://schemas.openxmlformats.org/presentationml/2006/main">
  <p:tag name="OUTPUTDPI" val="1200"/>
  <p:tag name="ORIGINALHEIGHT" val="74.99063"/>
  <p:tag name="ORIGINALWIDTH" val="101.9872"/>
  <p:tag name="LATEXADDIN" val="\documentclass{article}&#10;\usepackage{amsmath}&#10;\pagestyle{empty}&#10;\begin{document}&#10;&#10;$v_0$&#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215.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98.23772"/>
  <p:tag name="LATEXADDIN" val="\documentclass{article}&#10;\usepackage{amsmath}&#10;\pagestyle{empty}&#10;\begin{document}&#10;&#10;$v_1$&#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216.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101.2373"/>
  <p:tag name="LATEXADDIN" val="\documentclass{article}&#10;\usepackage{amsmath}&#10;\pagestyle{empty}&#10;\begin{document}&#10;&#10;$v_2$&#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217.xml><?xml version="1.0" encoding="utf-8"?>
<p:tagLst xmlns:a="http://schemas.openxmlformats.org/drawingml/2006/main" xmlns:r="http://schemas.openxmlformats.org/officeDocument/2006/relationships" xmlns:p="http://schemas.openxmlformats.org/presentationml/2006/main">
  <p:tag name="OUTPUTDPI" val="1200"/>
  <p:tag name="ORIGINALHEIGHT" val="74.99063"/>
  <p:tag name="ORIGINALWIDTH" val="101.9872"/>
  <p:tag name="LATEXADDIN" val="\documentclass{article}&#10;\usepackage{amsmath}&#10;\pagestyle{empty}&#10;\begin{document}&#10;&#10;$v_3$&#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218.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103.4871"/>
  <p:tag name="LATEXADDIN" val="\documentclass{article}&#10;\usepackage{amsmath}&#10;\pagestyle{empty}&#10;\begin{document}&#10;&#10;$v_4$&#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219.xml><?xml version="1.0" encoding="utf-8"?>
<p:tagLst xmlns:a="http://schemas.openxmlformats.org/drawingml/2006/main" xmlns:r="http://schemas.openxmlformats.org/officeDocument/2006/relationships" xmlns:p="http://schemas.openxmlformats.org/presentationml/2006/main">
  <p:tag name="OUTPUTDPI" val="1200"/>
  <p:tag name="ORIGINALHEIGHT" val="74.99063"/>
  <p:tag name="ORIGINALWIDTH" val="94.48819"/>
  <p:tag name="LATEXADDIN" val="\documentclass{article}&#10;\usepackage{amsmath}&#10;\pagestyle{empty}&#10;\begin{document}&#10;&#10;$c_0$&#10;&#10;&#10;\end{document}"/>
  <p:tag name="IGUANATEXSIZE" val="20"/>
  <p:tag name="IGUANATEXCURSOR" val="83"/>
  <p:tag name="TRANSPARENCY" val="True"/>
  <p:tag name="LATEXENGINEID" val="0"/>
  <p:tag name="TEMPFOLDER" val="C:\temp\"/>
  <p:tag name="LATEXFORMHEIGHT" val="312"/>
  <p:tag name="LATEXFORMWIDTH" val="384"/>
  <p:tag name="LATEXFORMWRAP" val="True"/>
  <p:tag name="BITMAPVECTOR" val="0"/>
</p:tagLst>
</file>

<file path=ppt/tags/tag22.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521.9348"/>
  <p:tag name="LATEXADDIN" val="\documentclass{article}&#10;\usepackage{amsmath}&#10;\pagestyle{empty}&#10;\begin{document}&#10;&#10;$ \hat{\bf{n}} = \bf{y} - \hat{\bf{s}}$&#10;\end{document}"/>
  <p:tag name="IGUANATEXSIZE" val="18"/>
  <p:tag name="IGUANATEXCURSOR" val="111"/>
  <p:tag name="TRANSPARENCY" val="True"/>
  <p:tag name="FILENAME" val=""/>
  <p:tag name="LATEXENGINEID" val="0"/>
  <p:tag name="TEMPFOLDER" val="c:\temp\"/>
  <p:tag name="LATEXFORMHEIGHT" val="312"/>
  <p:tag name="LATEXFORMWIDTH" val="384"/>
  <p:tag name="LATEXFORMWRAP" val="True"/>
  <p:tag name="BITMAPVECTOR" val="0"/>
</p:tagLst>
</file>

<file path=ppt/tags/tag220.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90.73866"/>
  <p:tag name="LATEXADDIN" val="\documentclass{article}&#10;\usepackage{amsmath}&#10;\pagestyle{empty}&#10;\begin{document}&#10;&#10;$c_1$&#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221.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93.73827"/>
  <p:tag name="LATEXADDIN" val="\documentclass{article}&#10;\usepackage{amsmath}&#10;\pagestyle{empty}&#10;\begin{document}&#10;&#10;$c_2$&#10;&#10;&#10;\end{document}"/>
  <p:tag name="IGUANATEXSIZE" val="20"/>
  <p:tag name="IGUANATEXCURSOR" val="85"/>
  <p:tag name="TRANSPARENCY" val="True"/>
  <p:tag name="LATEXENGINEID" val="0"/>
  <p:tag name="TEMPFOLDER" val="C:\temp\"/>
  <p:tag name="LATEXFORMHEIGHT" val="312"/>
  <p:tag name="LATEXFORMWIDTH" val="384"/>
  <p:tag name="LATEXFORMWRAP" val="True"/>
  <p:tag name="BITMAPVECTOR" val="0"/>
</p:tagLst>
</file>

<file path=ppt/tags/tag222.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262.092"/>
  <p:tag name="OUTPUTTYPE" val="PNG"/>
  <p:tag name="IGUANATEXVERSION" val="161"/>
  <p:tag name="LATEXADDIN" val="\documentclass{article}&#10;\usepackage{xcolor}&#10;\usepackage{amsmath}&#10;\pagestyle{empty}&#10;\begin{document}&#10;\textcolor{brown}{\textbf{Variable Node (VN)}}&#10;&#10;&#10;\end{document}"/>
  <p:tag name="IGUANATEXSIZE" val="20"/>
  <p:tag name="IGUANATEXCURSOR" val="116"/>
  <p:tag name="TRANSPARENCY" val="True"/>
  <p:tag name="LATEXENGINEID" val="0"/>
  <p:tag name="TEMPFOLDER" val="C:\temp\"/>
  <p:tag name="LATEXFORMHEIGHT" val="312"/>
  <p:tag name="LATEXFORMWIDTH" val="384"/>
  <p:tag name="LATEXFORMWRAP" val="True"/>
  <p:tag name="BITMAPVECTOR" val="0"/>
</p:tagLst>
</file>

<file path=ppt/tags/tag223.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118.11"/>
  <p:tag name="OUTPUTTYPE" val="PNG"/>
  <p:tag name="IGUANATEXVERSION" val="161"/>
  <p:tag name="LATEXADDIN" val="\documentclass{article}&#10;\usepackage{xcolor}&#10;\usepackage{amsmath}&#10;\pagestyle{empty}&#10;\begin{document}&#10;\textcolor{teal}{\textbf{Check Node (CN)}}&#10; &#10;&#10;&#10;\end{document}"/>
  <p:tag name="IGUANATEXSIZE" val="20"/>
  <p:tag name="IGUANATEXCURSOR" val="115"/>
  <p:tag name="TRANSPARENCY" val="True"/>
  <p:tag name="LATEXENGINEID" val="0"/>
  <p:tag name="TEMPFOLDER" val="C:\temp\"/>
  <p:tag name="LATEXFORMHEIGHT" val="312"/>
  <p:tag name="LATEXFORMWIDTH" val="384"/>
  <p:tag name="LATEXFORMWRAP" val="True"/>
  <p:tag name="BITMAPVECTOR" val="0"/>
</p:tagLst>
</file>

<file path=ppt/tags/tag224.xml><?xml version="1.0" encoding="utf-8"?>
<p:tagLst xmlns:a="http://schemas.openxmlformats.org/drawingml/2006/main" xmlns:r="http://schemas.openxmlformats.org/officeDocument/2006/relationships" xmlns:p="http://schemas.openxmlformats.org/presentationml/2006/main">
  <p:tag name="OUTPUTDPI" val="1200"/>
  <p:tag name="ORIGINALHEIGHT" val="116.9854"/>
  <p:tag name="ORIGINALWIDTH" val="167.2291"/>
  <p:tag name="LATEXADDIN" val="\documentclass{article}&#10;\usepackage{amsmath}&#10;\pagestyle{empty}&#10;\begin{document}&#10;&#10;$L_{v_0}$&#10;&#10;&#10;\end{document}"/>
  <p:tag name="IGUANATEXSIZE" val="20"/>
  <p:tag name="IGUANATEXCURSOR" val="88"/>
  <p:tag name="TRANSPARENCY" val="True"/>
  <p:tag name="LATEXENGINEID" val="0"/>
  <p:tag name="TEMPFOLDER" val="C:\temp\"/>
  <p:tag name="LATEXFORMHEIGHT" val="312"/>
  <p:tag name="LATEXFORMWIDTH" val="384"/>
  <p:tag name="LATEXFORMWRAP" val="True"/>
  <p:tag name="BITMAPVECTOR" val="0"/>
</p:tagLst>
</file>

<file path=ppt/tags/tag225.xml><?xml version="1.0" encoding="utf-8"?>
<p:tagLst xmlns:a="http://schemas.openxmlformats.org/drawingml/2006/main" xmlns:r="http://schemas.openxmlformats.org/officeDocument/2006/relationships" xmlns:p="http://schemas.openxmlformats.org/presentationml/2006/main">
  <p:tag name="OUTPUTDPI" val="1200"/>
  <p:tag name="ORIGINALHEIGHT" val="115.4856"/>
  <p:tag name="ORIGINALWIDTH" val="164.2294"/>
  <p:tag name="LATEXADDIN" val="\documentclass{article}&#10;\usepackage{amsmath}&#10;\pagestyle{empty}&#10;\begin{document}&#10;&#10;$L_{v_{1}}$&#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226.xml><?xml version="1.0" encoding="utf-8"?>
<p:tagLst xmlns:a="http://schemas.openxmlformats.org/drawingml/2006/main" xmlns:r="http://schemas.openxmlformats.org/officeDocument/2006/relationships" xmlns:p="http://schemas.openxmlformats.org/presentationml/2006/main">
  <p:tag name="OUTPUTDPI" val="1200"/>
  <p:tag name="ORIGINALHEIGHT" val="115.4856"/>
  <p:tag name="ORIGINALWIDTH" val="166.4792"/>
  <p:tag name="LATEXADDIN" val="\documentclass{article}&#10;\usepackage{amsmath}&#10;\pagestyle{empty}&#10;\begin{document}&#10;&#10;$L_{v_{2}}$&#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227.xml><?xml version="1.0" encoding="utf-8"?>
<p:tagLst xmlns:a="http://schemas.openxmlformats.org/drawingml/2006/main" xmlns:r="http://schemas.openxmlformats.org/officeDocument/2006/relationships" xmlns:p="http://schemas.openxmlformats.org/presentationml/2006/main">
  <p:tag name="OUTPUTDPI" val="1200"/>
  <p:tag name="ORIGINALHEIGHT" val="116.9854"/>
  <p:tag name="ORIGINALWIDTH" val="167.2291"/>
  <p:tag name="LATEXADDIN" val="\documentclass{article}&#10;\usepackage{amsmath}&#10;\pagestyle{empty}&#10;\begin{document}&#10;&#10;$L_{v_{3}}$&#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228.xml><?xml version="1.0" encoding="utf-8"?>
<p:tagLst xmlns:a="http://schemas.openxmlformats.org/drawingml/2006/main" xmlns:r="http://schemas.openxmlformats.org/officeDocument/2006/relationships" xmlns:p="http://schemas.openxmlformats.org/presentationml/2006/main">
  <p:tag name="OUTPUTDPI" val="1200"/>
  <p:tag name="ORIGINALHEIGHT" val="115.4856"/>
  <p:tag name="ORIGINALWIDTH" val="168.7289"/>
  <p:tag name="LATEXADDIN" val="\documentclass{article}&#10;\usepackage{amsmath}&#10;\pagestyle{empty}&#10;\begin{document}&#10;&#10;$L_{v_{4}}$&#10;&#10;&#10;\end{document}"/>
  <p:tag name="IGUANATEXSIZE" val="20"/>
  <p:tag name="IGUANATEXCURSOR" val="89"/>
  <p:tag name="TRANSPARENCY" val="True"/>
  <p:tag name="LATEXENGINEID" val="0"/>
  <p:tag name="TEMPFOLDER" val="C:\temp\"/>
  <p:tag name="LATEXFORMHEIGHT" val="312"/>
  <p:tag name="LATEXFORMWIDTH" val="384"/>
  <p:tag name="LATEXFORMWRAP" val="True"/>
  <p:tag name="BITMAPVECTOR" val="0"/>
</p:tagLst>
</file>

<file path=ppt/tags/tag229.xml><?xml version="1.0" encoding="utf-8"?>
<p:tagLst xmlns:a="http://schemas.openxmlformats.org/drawingml/2006/main" xmlns:r="http://schemas.openxmlformats.org/officeDocument/2006/relationships" xmlns:p="http://schemas.openxmlformats.org/presentationml/2006/main">
  <p:tag name="OUTPUTDPI" val="1200"/>
  <p:tag name="ORIGINALHEIGHT" val="1048.369"/>
  <p:tag name="ORIGINALWIDTH" val="4134.233"/>
  <p:tag name="OUTPUTTYPE" val="PNG"/>
  <p:tag name="IGUANATEXVERSION" val="161"/>
  <p:tag name="LATEXADDIN" val="\documentclass{article}&#10;\usepackage{amsmath}&#10;\pagestyle{empty}&#10;\usepackage{bm}  % 使用粗體數學符號&#10;\begin{document}&#10;&#10;\begin{enumerate}&#10;    \setcounter{enumi}{4}&#10;    \item \textbf{Stopping criteria:} For $i = 0, 1, \dots, n-1$, set&#10;    \[&#10;    \hat{r}_i = &#10;    \begin{cases}&#10;        1 &amp; \text{if } L_{v_i}^{\text{total}} &lt; 0, \\&#10;        0 &amp; \text{else},&#10;    \end{cases}&#10;    \]&#10;    to obtain $\hat{\bm{r}}$. If $\hat{\bm{r}} \bm{H}^T = \bm{\vec{0}}$ or the number of iterations equals the maximum limit, stop; else, go to Step \textbf{CN update}.&#10;\end{enumerate}&#10;&#10;&#10;\end{document}"/>
  <p:tag name="IGUANATEXSIZE" val="18"/>
  <p:tag name="IGUANATEXCURSOR" val="528"/>
  <p:tag name="TRANSPARENCY" val="True"/>
  <p:tag name="LATEXENGINEID" val="0"/>
  <p:tag name="TEMPFOLDER" val="C:\temp\"/>
  <p:tag name="LATEXFORMHEIGHT" val="395.5"/>
  <p:tag name="LATEXFORMWIDTH" val="384"/>
  <p:tag name="LATEXFORMWRAP" val="True"/>
  <p:tag name="BITMAPVECTOR" val="0"/>
</p:tagLst>
</file>

<file path=ppt/tags/tag23.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1666.292"/>
  <p:tag name="LATEXADDIN" val="\documentclass{article}&#10;\usepackage{amsmath}&#10;\pagestyle{empty}&#10;\begin{document}&#10;&#10;$ \hat{\bf{y}} = \bf{y} - \tilde{\bf{n}} = \bf{s} + \bf{n} - \tilde{\bf{n}} = \bf{s} + \bf{r}$&#10;\end{document}"/>
  <p:tag name="IGUANATEXSIZE" val="18"/>
  <p:tag name="IGUANATEXCURSOR" val="173"/>
  <p:tag name="TRANSPARENCY" val="True"/>
  <p:tag name="FILENAME" val=""/>
  <p:tag name="LATEXENGINEID" val="0"/>
  <p:tag name="TEMPFOLDER" val="c:\temp\"/>
  <p:tag name="LATEXFORMHEIGHT" val="312"/>
  <p:tag name="LATEXFORMWIDTH" val="384"/>
  <p:tag name="LATEXFORMWRAP" val="True"/>
  <p:tag name="BITMAPVECTOR" val="0"/>
</p:tagLst>
</file>

<file path=ppt/tags/tag24.xml><?xml version="1.0" encoding="utf-8"?>
<p:tagLst xmlns:a="http://schemas.openxmlformats.org/drawingml/2006/main" xmlns:r="http://schemas.openxmlformats.org/officeDocument/2006/relationships" xmlns:p="http://schemas.openxmlformats.org/presentationml/2006/main">
  <p:tag name="OUTPUTDPI" val="1200"/>
  <p:tag name="ORIGINALHEIGHT" val="238.4702"/>
  <p:tag name="ORIGINALWIDTH" val="2859.392"/>
  <p:tag name="LATEXADDIN" val="\documentclass{article}&#10;\usepackage{amsmath}&#10;\pagestyle{empty}&#10;\begin{document}&#10;\noindent&#10;CNN is trained to estimate noise as close as possible \\ to the true channel noise&#10;&#10;&#10;\end{document}"/>
  <p:tag name="IGUANATEXSIZE" val="14"/>
  <p:tag name="IGUANATEXCURSOR" val="147"/>
  <p:tag name="TRANSPARENCY" val="True"/>
  <p:tag name="FILENAME" val=""/>
  <p:tag name="LATEXENGINEID" val="0"/>
  <p:tag name="TEMPFOLDER" val="c:\temp\"/>
  <p:tag name="LATEXFORMHEIGHT" val="312"/>
  <p:tag name="LATEXFORMWIDTH" val="384"/>
  <p:tag name="LATEXFORMWRAP" val="True"/>
  <p:tag name="BITMAPVECTOR" val="0"/>
</p:tagLst>
</file>

<file path=ppt/tags/tag25.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1043.12"/>
  <p:tag name="LATEXADDIN" val="\documentclass{article}&#10;\usepackage{amsmath}&#10;\pagestyle{empty}&#10;\begin{document}&#10;&#10;Baseline BP-CNN : &#10;&#10;&#10;\end{document}"/>
  <p:tag name="IGUANATEXSIZE" val="20"/>
  <p:tag name="IGUANATEXCURSOR" val="99"/>
  <p:tag name="TRANSPARENCY" val="True"/>
  <p:tag name="FILENAME" val=""/>
  <p:tag name="LATEXENGINEID" val="0"/>
  <p:tag name="TEMPFOLDER" val="c:\temp\"/>
  <p:tag name="LATEXFORMHEIGHT" val="312"/>
  <p:tag name="LATEXFORMWIDTH" val="384"/>
  <p:tag name="LATEXFORMWRAP" val="True"/>
  <p:tag name="BITMAPVECTOR" val="0"/>
</p:tagLst>
</file>

<file path=ppt/tags/tag26.xml><?xml version="1.0" encoding="utf-8"?>
<p:tagLst xmlns:a="http://schemas.openxmlformats.org/drawingml/2006/main" xmlns:r="http://schemas.openxmlformats.org/officeDocument/2006/relationships" xmlns:p="http://schemas.openxmlformats.org/presentationml/2006/main">
  <p:tag name="OUTPUTDPI" val="1200"/>
  <p:tag name="ORIGINALHEIGHT" val="194.2258"/>
  <p:tag name="ORIGINALWIDTH" val="1739.782"/>
  <p:tag name="LATEXADDIN" val="\documentclass{article}&#10;\usepackage{amsmath}&#10;\pagestyle{empty}&#10;\begin{document}&#10;&#10;&#10;$\text{LLR}_i^{(1)} = \log \frac{\Pr(y_i \mid s_i = 1)}{\Pr(y_i \mid s_i = -1)} = \frac{2y_i}{\sigma^2/2}$&#10;&#10;\end{document}"/>
  <p:tag name="IGUANATEXSIZE" val="14"/>
  <p:tag name="IGUANATEXCURSOR" val="188"/>
  <p:tag name="TRANSPARENCY" val="True"/>
  <p:tag name="FILENAME" val=""/>
  <p:tag name="LATEXENGINEID" val="0"/>
  <p:tag name="TEMPFOLDER" val="c:\temp\"/>
  <p:tag name="LATEXFORMHEIGHT" val="312"/>
  <p:tag name="LATEXFORMWIDTH" val="817.5"/>
  <p:tag name="LATEXFORMWRAP" val="True"/>
  <p:tag name="BITMAPVECTOR" val="0"/>
</p:tagLst>
</file>

<file path=ppt/tags/tag27.xml><?xml version="1.0" encoding="utf-8"?>
<p:tagLst xmlns:a="http://schemas.openxmlformats.org/drawingml/2006/main" xmlns:r="http://schemas.openxmlformats.org/officeDocument/2006/relationships" xmlns:p="http://schemas.openxmlformats.org/presentationml/2006/main">
  <p:tag name="OUTPUTDPI" val="1200"/>
  <p:tag name="ORIGINALHEIGHT" val="231.721"/>
  <p:tag name="ORIGINALWIDTH" val="2118.485"/>
  <p:tag name="LATEXADDIN" val="\documentclass{article}&#10;\usepackage{amsmath}&#10;\pagestyle{empty}&#10;\begin{document}&#10;&#10;&#10;$\text{LLR}_i^{(2)} = \log \frac{\Pr(\hat{y}_i \mid s_i = 1)}{\Pr(\hat{y}_i \mid s_i = -1)} = \log \frac{\hat{P}_\xi(\hat{y}_i - 1)}{\hat{P}_\xi(\hat{y}_i + 1)}&#10;$&#10;&#10;&#10;\end{document}"/>
  <p:tag name="IGUANATEXSIZE" val="14"/>
  <p:tag name="IGUANATEXCURSOR" val="242"/>
  <p:tag name="TRANSPARENCY" val="True"/>
  <p:tag name="FILENAME" val=""/>
  <p:tag name="LATEXENGINEID" val="0"/>
  <p:tag name="TEMPFOLDER" val="c:\temp\"/>
  <p:tag name="LATEXFORMHEIGHT" val="312"/>
  <p:tag name="LATEXFORMWIDTH" val="384"/>
  <p:tag name="LATEXFORMWRAP" val="True"/>
  <p:tag name="BITMAPVECTOR" val="0"/>
</p:tagLst>
</file>

<file path=ppt/tags/tag28.xml><?xml version="1.0" encoding="utf-8"?>
<p:tagLst xmlns:a="http://schemas.openxmlformats.org/drawingml/2006/main" xmlns:r="http://schemas.openxmlformats.org/officeDocument/2006/relationships" xmlns:p="http://schemas.openxmlformats.org/presentationml/2006/main">
  <p:tag name="OUTPUTDPI" val="1200"/>
  <p:tag name="ORIGINALHEIGHT" val="182.2272"/>
  <p:tag name="ORIGINALWIDTH" val="693.6633"/>
  <p:tag name="LATEXADDIN" val="\documentclass{article}&#10;\usepackage{amsmath}&#10;\pagestyle{empty}&#10;\begin{document}&#10;&#10;&#10;&#10;$\text{Loss}_A = \frac{\| \mathbf{r} \|^2}{N}$&#10;&#10;&#10;\end{document}"/>
  <p:tag name="IGUANATEXSIZE" val="14"/>
  <p:tag name="IGUANATEXCURSOR" val="129"/>
  <p:tag name="TRANSPARENCY" val="True"/>
  <p:tag name="FILENAME" val=""/>
  <p:tag name="LATEXENGINEID" val="0"/>
  <p:tag name="TEMPFOLDER" val="c:\temp\"/>
  <p:tag name="LATEXFORMHEIGHT" val="312"/>
  <p:tag name="LATEXFORMWIDTH" val="384"/>
  <p:tag name="LATEXFORMWRAP" val="True"/>
  <p:tag name="BITMAPVECTOR" val="0"/>
</p:tagLst>
</file>

<file path=ppt/tags/tag29.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260.2175"/>
  <p:tag name="LATEXADDIN" val="\documentclass{article}&#10;\usepackage{amsmath}&#10;\usepackage[dvipsnames]{xcolor}&#10;\pagestyle{empty}&#10;\begin{document}&#10;&#10;&#10;{\textcolor{red}{MSE}}&#10;&#10;\end{document}"/>
  <p:tag name="IGUANATEXSIZE" val="14"/>
  <p:tag name="IGUANATEXCURSOR" val="135"/>
  <p:tag name="TRANSPARENCY" val="True"/>
  <p:tag name="FILENAME" val=""/>
  <p:tag name="LATEXENGINEID" val="0"/>
  <p:tag name="TEMPFOLDER" val="c:\temp\"/>
  <p:tag name="LATEXFORMHEIGHT" val="312"/>
  <p:tag name="LATEXFORMWIDTH" val="384"/>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1038.62"/>
  <p:tag name="ORIGINALWIDTH" val="4286.464"/>
  <p:tag name="LATEXADDIN" val="\documentclass{article}&#10;\usepackage{amsmath}&#10;\pagestyle{empty}&#10;\begin{document}&#10;&#10;The system model used for performance evaluation in the presence of ACGN. To generate the ACGN, AWGN is filtered by a 1st-order Infinite Impulse Response (IIR) filter with a Z-transform of&#10;\begin{equation*}&#10;F_C(z) = \frac{a}{1 + b z^{-1}}&#10;\end{equation*}&#10;where $a$ and $b$ are constants defining the filter characteristics.&#10;&#10;&#10;\end{document}"/>
  <p:tag name="IGUANATEXSIZE" val="18"/>
  <p:tag name="IGUANATEXCURSOR" val="383"/>
  <p:tag name="TRANSPARENCY" val="True"/>
  <p:tag name="FILENAME" val=""/>
  <p:tag name="LATEXENGINEID" val="0"/>
  <p:tag name="TEMPFOLDER" val="c:\temp\"/>
  <p:tag name="LATEXFORMHEIGHT" val="312"/>
  <p:tag name="LATEXFORMWIDTH" val="384"/>
  <p:tag name="LATEXFORMWRAP" val="True"/>
  <p:tag name="BITMAPVECTOR" val="0"/>
</p:tagLst>
</file>

<file path=ppt/tags/tag30.xml><?xml version="1.0" encoding="utf-8"?>
<p:tagLst xmlns:a="http://schemas.openxmlformats.org/drawingml/2006/main" xmlns:r="http://schemas.openxmlformats.org/officeDocument/2006/relationships" xmlns:p="http://schemas.openxmlformats.org/presentationml/2006/main">
  <p:tag name="OUTPUTDPI" val="1200"/>
  <p:tag name="ORIGINALHEIGHT" val="292.4635"/>
  <p:tag name="ORIGINALWIDTH" val="4285.714"/>
  <p:tag name="LATEXADDIN" val="\documentclass{article}&#10;\usepackage{amsmath}&#10;\pagestyle{empty}&#10;\begin{document}&#10;\noindent&#10;$\hat{P}_\xi(*)$, the empirical probability distribution of the residual noise, can be obtained using the training data after the network training is completed.&#10;&#10;&#10;\end{document}"/>
  <p:tag name="IGUANATEXSIZE" val="18"/>
  <p:tag name="IGUANATEXCURSOR" val="105"/>
  <p:tag name="TRANSPARENCY" val="True"/>
  <p:tag name="FILENAME" val=""/>
  <p:tag name="LATEXENGINEID" val="0"/>
  <p:tag name="TEMPFOLDER" val="c:\temp\"/>
  <p:tag name="LATEXFORMHEIGHT" val="312"/>
  <p:tag name="LATEXFORMWIDTH" val="384"/>
  <p:tag name="LATEXFORMWRAP" val="True"/>
  <p:tag name="BITMAPVECTOR" val="0"/>
</p:tagLst>
</file>

<file path=ppt/tags/tag31.xml><?xml version="1.0" encoding="utf-8"?>
<p:tagLst xmlns:a="http://schemas.openxmlformats.org/drawingml/2006/main" xmlns:r="http://schemas.openxmlformats.org/officeDocument/2006/relationships" xmlns:p="http://schemas.openxmlformats.org/presentationml/2006/main">
  <p:tag name="OUTPUTDPI" val="1200"/>
  <p:tag name="ORIGINALHEIGHT" val="80.24"/>
  <p:tag name="ORIGINALWIDTH" val="70.49118"/>
  <p:tag name="LATEXADDIN" val="\documentclass{article}&#10;\usepackage{amsmath}&#10;\pagestyle{empty}&#10;\begin{document}&#10;&#10;&#10;${\bf{y}}$&#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32.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71.2411"/>
  <p:tag name="LATEXADDIN" val="\documentclass{article}&#10;\usepackage{amsmath}&#10;\pagestyle{empty}&#10;\begin{document}&#10;&#10;&#10;$\hat{\bf{x}}$&#10;&#10;\end{document}"/>
  <p:tag name="IGUANATEXSIZE" val="14"/>
  <p:tag name="IGUANATEXCURSOR" val="93"/>
  <p:tag name="TRANSPARENCY" val="True"/>
  <p:tag name="FILENAME" val=""/>
  <p:tag name="LATEXENGINEID" val="0"/>
  <p:tag name="TEMPFOLDER" val="c:\temp\"/>
  <p:tag name="LATEXFORMHEIGHT" val="312"/>
  <p:tag name="LATEXFORMWIDTH" val="384"/>
  <p:tag name="LATEXFORMWRAP" val="True"/>
  <p:tag name="BITMAPVECTOR" val="0"/>
</p:tagLst>
</file>

<file path=ppt/tags/tag33.xml><?xml version="1.0" encoding="utf-8"?>
<p:tagLst xmlns:a="http://schemas.openxmlformats.org/drawingml/2006/main" xmlns:r="http://schemas.openxmlformats.org/officeDocument/2006/relationships" xmlns:p="http://schemas.openxmlformats.org/presentationml/2006/main">
  <p:tag name="OUTPUTDPI" val="1200"/>
  <p:tag name="ORIGINALHEIGHT" val="85.48929"/>
  <p:tag name="ORIGINALWIDTH" val="71.99102"/>
  <p:tag name="LATEXADDIN" val="\documentclass{article}&#10;\usepackage{amsmath}&#10;\pagestyle{empty}&#10;\begin{document}&#10;&#10;&#10;$\tilde{\bf{n}}$&#10;&#10;\end{document}"/>
  <p:tag name="IGUANATEXSIZE" val="14"/>
  <p:tag name="IGUANATEXCURSOR" val="89"/>
  <p:tag name="TRANSPARENCY" val="True"/>
  <p:tag name="FILENAME" val=""/>
  <p:tag name="LATEXENGINEID" val="0"/>
  <p:tag name="TEMPFOLDER" val="c:\temp\"/>
  <p:tag name="LATEXFORMHEIGHT" val="312"/>
  <p:tag name="LATEXFORMWIDTH" val="384"/>
  <p:tag name="LATEXFORMWRAP" val="True"/>
  <p:tag name="BITMAPVECTOR" val="0"/>
</p:tagLst>
</file>

<file path=ppt/tags/tag34.xml><?xml version="1.0" encoding="utf-8"?>
<p:tagLst xmlns:a="http://schemas.openxmlformats.org/drawingml/2006/main" xmlns:r="http://schemas.openxmlformats.org/officeDocument/2006/relationships" xmlns:p="http://schemas.openxmlformats.org/presentationml/2006/main">
  <p:tag name="OUTPUTDPI" val="1200"/>
  <p:tag name="ORIGINALHEIGHT" val="7.499055"/>
  <p:tag name="ORIGINALWIDTH" val="33.74575"/>
  <p:tag name="LATEXADDIN" val="\documentclass{article}&#10;\usepackage{amsmath}&#10;\pagestyle{empty}&#10;\begin{document}&#10;&#10;&#10;-&#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35.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pagestyle{empty}&#10;\begin{document}&#10;&#10;&#10;+&#10;&#10;\end{document}"/>
  <p:tag name="IGUANATEXSIZE" val="6"/>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36.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pagestyle{empty}&#10;\begin{document}&#10;&#10;&#10;+&#10;&#10;\end{document}"/>
  <p:tag name="IGUANATEXSIZE" val="6"/>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37.xml><?xml version="1.0" encoding="utf-8"?>
<p:tagLst xmlns:a="http://schemas.openxmlformats.org/drawingml/2006/main" xmlns:r="http://schemas.openxmlformats.org/officeDocument/2006/relationships" xmlns:p="http://schemas.openxmlformats.org/presentationml/2006/main">
  <p:tag name="OUTPUTDPI" val="1200"/>
  <p:tag name="ORIGINALHEIGHT" val="89.23882"/>
  <p:tag name="ORIGINALWIDTH" val="47.24409"/>
  <p:tag name="LATEXADDIN" val="\documentclass{article}&#10;\usepackage{amsmath}&#10;\pagestyle{empty}&#10;\begin{document}&#10;&#10;&#10;$\hat{\bf{s}}$&#10;&#10;\end{document}"/>
  <p:tag name="IGUANATEXSIZE" val="14"/>
  <p:tag name="IGUANATEXCURSOR" val="95"/>
  <p:tag name="TRANSPARENCY" val="True"/>
  <p:tag name="FILENAME" val=""/>
  <p:tag name="LATEXENGINEID" val="0"/>
  <p:tag name="TEMPFOLDER" val="c:\temp\"/>
  <p:tag name="LATEXFORMHEIGHT" val="312"/>
  <p:tag name="LATEXFORMWIDTH" val="384"/>
  <p:tag name="LATEXFORMWRAP" val="True"/>
  <p:tag name="BITMAPVECTOR" val="0"/>
</p:tagLst>
</file>

<file path=ppt/tags/tag38.xml><?xml version="1.0" encoding="utf-8"?>
<p:tagLst xmlns:a="http://schemas.openxmlformats.org/drawingml/2006/main" xmlns:r="http://schemas.openxmlformats.org/officeDocument/2006/relationships" xmlns:p="http://schemas.openxmlformats.org/presentationml/2006/main">
  <p:tag name="OUTPUTDPI" val="1200"/>
  <p:tag name="ORIGINALHEIGHT" val="7.499055"/>
  <p:tag name="ORIGINALWIDTH" val="33.74575"/>
  <p:tag name="LATEXADDIN" val="\documentclass{article}&#10;\usepackage{amsmath}&#10;\pagestyle{empty}&#10;\begin{document}&#10;&#10;&#10;-&#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39.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71.99102"/>
  <p:tag name="LATEXADDIN" val="\documentclass{article}&#10;\usepackage{amsmath}&#10;\pagestyle{empty}&#10;\begin{document}&#10;&#10;&#10;$\hat{\bf{n}}$&#10;&#10;\end{document}"/>
  <p:tag name="IGUANATEXSIZE" val="14"/>
  <p:tag name="IGUANATEXCURSOR" val="87"/>
  <p:tag name="TRANSPARENCY" val="True"/>
  <p:tag name="FILENAME" val=""/>
  <p:tag name="LATEXENGINEID" val="0"/>
  <p:tag name="TEMPFOLDER" val="c:\temp\"/>
  <p:tag name="LATEXFORMHEIGHT" val="312"/>
  <p:tag name="LATEXFORMWIDTH" val="384"/>
  <p:tag name="LATEXFORMWRAP" val="True"/>
  <p:tag name="BITMAPVECTOR" val="0"/>
</p:tagLst>
</file>

<file path=ppt/tags/tag4.xml><?xml version="1.0" encoding="utf-8"?>
<p:tagLst xmlns:a="http://schemas.openxmlformats.org/drawingml/2006/main" xmlns:r="http://schemas.openxmlformats.org/officeDocument/2006/relationships" xmlns:p="http://schemas.openxmlformats.org/presentationml/2006/main">
  <p:tag name="OUTPUTDPI" val="1200"/>
  <p:tag name="ORIGINALHEIGHT" val="559.4301"/>
  <p:tag name="ORIGINALWIDTH" val="4291.713"/>
  <p:tag name="LATEXADDIN" val="\documentclass{article}&#10;\usepackage{amsmath}&#10;\pagestyle{empty}&#10;\begin{document}&#10;&#10;\noindent&#10;When \( b = 0 \), the filter does not introduce any correlation, and the noise is strictly AWGN.  &#10;&#10;\noindent&#10;When \( 0 &lt; |b| &lt; 1 \), the filter correlates each AWGN sample with the preceding noise samples.&#10;&#10;\end{document}"/>
  <p:tag name="IGUANATEXSIZE" val="18"/>
  <p:tag name="IGUANATEXCURSOR" val="216"/>
  <p:tag name="TRANSPARENCY" val="True"/>
  <p:tag name="FILENAME" val=""/>
  <p:tag name="LATEXENGINEID" val="0"/>
  <p:tag name="TEMPFOLDER" val="c:\temp\"/>
  <p:tag name="LATEXFORMHEIGHT" val="312"/>
  <p:tag name="LATEXFORMWIDTH" val="384"/>
  <p:tag name="LATEXFORMWRAP" val="True"/>
  <p:tag name="BITMAPVECTOR" val="0"/>
</p:tagLst>
</file>

<file path=ppt/tags/tag40.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70.49118"/>
  <p:tag name="LATEXADDIN" val="\documentclass{article}&#10;\usepackage{amsmath}&#10;\pagestyle{empty}&#10;\begin{document}&#10;&#10;&#10;$\hat{\bf{y}}$&#10;&#10;\end{document}"/>
  <p:tag name="IGUANATEXSIZE" val="14"/>
  <p:tag name="IGUANATEXCURSOR" val="93"/>
  <p:tag name="TRANSPARENCY" val="True"/>
  <p:tag name="FILENAME" val=""/>
  <p:tag name="LATEXENGINEID" val="0"/>
  <p:tag name="TEMPFOLDER" val="c:\temp\"/>
  <p:tag name="LATEXFORMHEIGHT" val="312"/>
  <p:tag name="LATEXFORMWIDTH" val="384"/>
  <p:tag name="LATEXFORMWRAP" val="True"/>
  <p:tag name="BITMAPVECTOR" val="0"/>
</p:tagLst>
</file>

<file path=ppt/tags/tag41.xml><?xml version="1.0" encoding="utf-8"?>
<p:tagLst xmlns:a="http://schemas.openxmlformats.org/drawingml/2006/main" xmlns:r="http://schemas.openxmlformats.org/officeDocument/2006/relationships" xmlns:p="http://schemas.openxmlformats.org/presentationml/2006/main">
  <p:tag name="OUTPUTDPI" val="1200"/>
  <p:tag name="ORIGINALHEIGHT" val="194.2258"/>
  <p:tag name="ORIGINALWIDTH" val="1739.782"/>
  <p:tag name="LATEXADDIN" val="\documentclass{article}&#10;\usepackage{amsmath}&#10;\pagestyle{empty}&#10;\begin{document}&#10;&#10;&#10;$\text{LLR}_i^{(1)} = \log \frac{\Pr(y_i \mid s_i = 1)}{\Pr(y_i \mid s_i = -1)} = \frac{2y_i}{\sigma^2/2}$&#10;&#10;\end{document}"/>
  <p:tag name="IGUANATEXSIZE" val="14"/>
  <p:tag name="IGUANATEXCURSOR" val="188"/>
  <p:tag name="TRANSPARENCY" val="True"/>
  <p:tag name="FILENAME" val=""/>
  <p:tag name="LATEXENGINEID" val="0"/>
  <p:tag name="TEMPFOLDER" val="c:\temp\"/>
  <p:tag name="LATEXFORMHEIGHT" val="312"/>
  <p:tag name="LATEXFORMWIDTH" val="817.5"/>
  <p:tag name="LATEXFORMWRAP" val="True"/>
  <p:tag name="BITMAPVECTOR" val="0"/>
</p:tagLst>
</file>

<file path=ppt/tags/tag42.xml><?xml version="1.0" encoding="utf-8"?>
<p:tagLst xmlns:a="http://schemas.openxmlformats.org/drawingml/2006/main" xmlns:r="http://schemas.openxmlformats.org/officeDocument/2006/relationships" xmlns:p="http://schemas.openxmlformats.org/presentationml/2006/main">
  <p:tag name="OUTPUTDPI" val="1200"/>
  <p:tag name="ORIGINALHEIGHT" val="198.7251"/>
  <p:tag name="ORIGINALWIDTH" val="698.1628"/>
  <p:tag name="LATEXADDIN" val="\documentclass{article}&#10;\usepackage{amsmath}&#10;\pagestyle{empty}&#10;\begin{document}&#10;&#10;&#10;$&#10;\text{LLR}_i^{(2)} = \frac{2\hat{y}_i}{\sigma_r^2}&#10;$&#10;&#10;&#10;\end{document}"/>
  <p:tag name="IGUANATEXSIZE" val="14"/>
  <p:tag name="IGUANATEXCURSOR" val="134"/>
  <p:tag name="TRANSPARENCY" val="True"/>
  <p:tag name="FILENAME" val=""/>
  <p:tag name="LATEXENGINEID" val="0"/>
  <p:tag name="TEMPFOLDER" val="c:\temp\"/>
  <p:tag name="LATEXFORMHEIGHT" val="312"/>
  <p:tag name="LATEXFORMWIDTH" val="384"/>
  <p:tag name="LATEXFORMWRAP" val="True"/>
  <p:tag name="BITMAPVECTOR" val="0"/>
</p:tagLst>
</file>

<file path=ppt/tags/tag43.xml><?xml version="1.0" encoding="utf-8"?>
<p:tagLst xmlns:a="http://schemas.openxmlformats.org/drawingml/2006/main" xmlns:r="http://schemas.openxmlformats.org/officeDocument/2006/relationships" xmlns:p="http://schemas.openxmlformats.org/presentationml/2006/main">
  <p:tag name="OUTPUTDPI" val="1200"/>
  <p:tag name="ORIGINALHEIGHT" val="182.2272"/>
  <p:tag name="ORIGINALWIDTH" val="1889.764"/>
  <p:tag name="LATEXADDIN" val="\documentclass{article}&#10;\usepackage{amsmath}&#10;\pagestyle{empty}&#10;\begin{document}&#10;&#10;&#10;&#10;$\text{Loss}_B = \frac{\| \mathbf{r} \|^2}{N} + \lambda \left(S^2 + \frac{1}{4}(C - 3)^2\right)$&#10;&#10;&#10;\end{document}"/>
  <p:tag name="IGUANATEXSIZE" val="14"/>
  <p:tag name="IGUANATEXCURSOR" val="179"/>
  <p:tag name="TRANSPARENCY" val="True"/>
  <p:tag name="FILENAME" val=""/>
  <p:tag name="LATEXENGINEID" val="0"/>
  <p:tag name="TEMPFOLDER" val="c:\temp\"/>
  <p:tag name="LATEXFORMHEIGHT" val="312"/>
  <p:tag name="LATEXFORMWIDTH" val="384"/>
  <p:tag name="LATEXFORMWRAP" val="True"/>
  <p:tag name="BITMAPVECTOR" val="0"/>
</p:tagLst>
</file>

<file path=ppt/tags/tag44.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260.2175"/>
  <p:tag name="LATEXADDIN" val="\documentclass{article}&#10;\usepackage{amsmath}&#10;\usepackage[dvipsnames]{xcolor}&#10;\pagestyle{empty}&#10;\begin{document}&#10;&#10;&#10;{\textcolor{red}{MSE}}&#10;&#10;\end{document}"/>
  <p:tag name="IGUANATEXSIZE" val="14"/>
  <p:tag name="IGUANATEXCURSOR" val="135"/>
  <p:tag name="TRANSPARENCY" val="True"/>
  <p:tag name="FILENAME" val=""/>
  <p:tag name="LATEXENGINEID" val="0"/>
  <p:tag name="TEMPFOLDER" val="c:\temp\"/>
  <p:tag name="LATEXFORMHEIGHT" val="312"/>
  <p:tag name="LATEXFORMWIDTH" val="384"/>
  <p:tag name="LATEXFORMWRAP" val="True"/>
  <p:tag name="BITMAPVECTOR" val="0"/>
</p:tagLst>
</file>

<file path=ppt/tags/tag45.xml><?xml version="1.0" encoding="utf-8"?>
<p:tagLst xmlns:a="http://schemas.openxmlformats.org/drawingml/2006/main" xmlns:r="http://schemas.openxmlformats.org/officeDocument/2006/relationships" xmlns:p="http://schemas.openxmlformats.org/presentationml/2006/main">
  <p:tag name="OUTPUTDPI" val="1200"/>
  <p:tag name="ORIGINALHEIGHT" val="551.931"/>
  <p:tag name="ORIGINALWIDTH" val="4289.464"/>
  <p:tag name="LATEXADDIN" val="\documentclass{article}&#10;\usepackage{amsmath}&#10;\pagestyle{empty}&#10;\begin{document}&#10;\noindent&#10;$\sigma_r^2$ is the power of the residual noise which can be estimated using the training data. The calculation of LLRs becomes much easier. It needs to only estimate and store the power of the residual noise rather than the empirical probability&#10;distribution.&#10;&#10;&#10;\end{document}"/>
  <p:tag name="IGUANATEXSIZE" val="18"/>
  <p:tag name="IGUANATEXCURSOR" val="350"/>
  <p:tag name="TRANSPARENCY" val="True"/>
  <p:tag name="FILENAME" val=""/>
  <p:tag name="LATEXENGINEID" val="0"/>
  <p:tag name="TEMPFOLDER" val="c:\temp\"/>
  <p:tag name="LATEXFORMHEIGHT" val="312"/>
  <p:tag name="LATEXFORMWIDTH" val="792.75"/>
  <p:tag name="LATEXFORMWRAP" val="True"/>
  <p:tag name="BITMAPVECTOR" val="0"/>
</p:tagLst>
</file>

<file path=ppt/tags/tag46.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usepackage[dvipsnames]{xcolor}&#10;\pagestyle{empty}&#10;\begin{document}&#10;&#10;&#10;$\textcolor{red}+$&#10;&#10;\end{document}"/>
  <p:tag name="IGUANATEXSIZE" val="14"/>
  <p:tag name="IGUANATEXCURSOR" val="130"/>
  <p:tag name="TRANSPARENCY" val="True"/>
  <p:tag name="FILENAME" val=""/>
  <p:tag name="LATEXENGINEID" val="0"/>
  <p:tag name="TEMPFOLDER" val="c:\temp\"/>
  <p:tag name="LATEXFORMHEIGHT" val="312"/>
  <p:tag name="LATEXFORMWIDTH" val="384"/>
  <p:tag name="LATEXFORMWRAP" val="True"/>
  <p:tag name="BITMAPVECTOR" val="0"/>
</p:tagLst>
</file>

<file path=ppt/tags/tag47.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813.6483"/>
  <p:tag name="LATEXADDIN" val="\documentclass{article}&#10;\usepackage{amsmath}&#10;\usepackage[dvipsnames]{xcolor}&#10;\pagestyle{empty}&#10;\begin{document}&#10;&#10;&#10;\textcolor{red}{Normality Test}&#10;&#10;&#10;\end{document}"/>
  <p:tag name="IGUANATEXSIZE" val="14"/>
  <p:tag name="IGUANATEXCURSOR" val="145"/>
  <p:tag name="TRANSPARENCY" val="True"/>
  <p:tag name="FILENAME" val=""/>
  <p:tag name="LATEXENGINEID" val="0"/>
  <p:tag name="TEMPFOLDER" val="c:\temp\"/>
  <p:tag name="LATEXFORMHEIGHT" val="312"/>
  <p:tag name="LATEXFORMWIDTH" val="384"/>
  <p:tag name="LATEXFORMWRAP" val="True"/>
  <p:tag name="BITMAPVECTOR" val="0"/>
</p:tagLst>
</file>

<file path=ppt/tags/tag48.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2957.63"/>
  <p:tag name="LATEXADDIN" val="\documentclass{article}&#10;\usepackage{amsmath}&#10;\pagestyle{empty}&#10;\begin{document}&#10;&#10;&#10;$\lambda$ is a scaling factor that balances these two objectives &#10;&#10;\end{document}"/>
  <p:tag name="IGUANATEXSIZE" val="18"/>
  <p:tag name="IGUANATEXCURSOR" val="91"/>
  <p:tag name="TRANSPARENCY" val="True"/>
  <p:tag name="FILENAME" val=""/>
  <p:tag name="LATEXENGINEID" val="0"/>
  <p:tag name="TEMPFOLDER" val="c:\temp\"/>
  <p:tag name="LATEXFORMHEIGHT" val="312"/>
  <p:tag name="LATEXFORMWIDTH" val="384"/>
  <p:tag name="LATEXFORMWRAP" val="True"/>
  <p:tag name="BITMAPVECTOR" val="0"/>
</p:tagLst>
</file>

<file path=ppt/tags/tag49.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1128.609"/>
  <p:tag name="LATEXADDIN" val="\documentclass{article}&#10;\usepackage{amsmath}&#10;\pagestyle{empty}&#10;\begin{document}&#10;&#10;Enhanced BP-CNN :  &#10;&#10;&#10;\end{document}"/>
  <p:tag name="IGUANATEXSIZE" val="20"/>
  <p:tag name="IGUANATEXCURSOR" val="99"/>
  <p:tag name="TRANSPARENCY" val="True"/>
  <p:tag name="FILENAME" val=""/>
  <p:tag name="LATEXENGINEID" val="0"/>
  <p:tag name="TEMPFOLDER" val="c:\temp\"/>
  <p:tag name="LATEXFORMHEIGHT" val="312"/>
  <p:tag name="LATEXFORMWIDTH" val="384"/>
  <p:tag name="LATEXFORMWRAP" val="True"/>
  <p:tag name="BITMAPVECTOR" val="0"/>
</p:tagLst>
</file>

<file path=ppt/tags/tag5.xml><?xml version="1.0" encoding="utf-8"?>
<p:tagLst xmlns:a="http://schemas.openxmlformats.org/drawingml/2006/main" xmlns:r="http://schemas.openxmlformats.org/officeDocument/2006/relationships" xmlns:p="http://schemas.openxmlformats.org/presentationml/2006/main">
  <p:tag name="OUTPUTDPI" val="1200"/>
  <p:tag name="ORIGINALHEIGHT" val="587.1766"/>
  <p:tag name="ORIGINALWIDTH" val="3340.833"/>
  <p:tag name="LATEXADDIN" val="\documentclass{article}&#10;\usepackage{amsmath}&#10;\usepackage{amsmath}&#10;&#10;\usepackage{booktabs}&#10;\pagestyle{empty}&#10;\begin{document}&#10;&#10;\begin{table}[h!]&#10;\centering&#10;\begin{tabular}{ccccccc}&#10;\toprule&#10;Code &amp; $n$ &amp; $k$ &amp; $R$ &amp; $d_v$ &amp; $d_c$  &amp;  Structure \\&#10;\midrule&#10;A &amp; 1024 &amp; 833 &amp; 0.81 &amp; 10 &amp; 32  &amp; Regular, 4-cycle-free\\&#10;B &amp; 1024 &amp; 512 &amp; 0.50 &amp; 3 &amp; 6         &amp; Regular, 6-cycle-free \\&#10;\bottomrule&#10;\end{tabular}&#10;\end{table}&#10;&#10;&#10;\end{document}"/>
  <p:tag name="IGUANATEXSIZE" val="14"/>
  <p:tag name="IGUANATEXCURSOR" val="176"/>
  <p:tag name="TRANSPARENCY" val="True"/>
  <p:tag name="FILENAME" val=""/>
  <p:tag name="LATEXENGINEID" val="0"/>
  <p:tag name="TEMPFOLDER" val="c:\temp\"/>
  <p:tag name="LATEXFORMHEIGHT" val="312"/>
  <p:tag name="LATEXFORMWIDTH" val="616.5"/>
  <p:tag name="LATEXFORMWRAP" val="True"/>
  <p:tag name="BITMAPVECTOR" val="0"/>
</p:tagLst>
</file>

<file path=ppt/tags/tag50.xml><?xml version="1.0" encoding="utf-8"?>
<p:tagLst xmlns:a="http://schemas.openxmlformats.org/drawingml/2006/main" xmlns:r="http://schemas.openxmlformats.org/officeDocument/2006/relationships" xmlns:p="http://schemas.openxmlformats.org/presentationml/2006/main">
  <p:tag name="OUTPUTDPI" val="1200"/>
  <p:tag name="ORIGINALHEIGHT" val="80.24"/>
  <p:tag name="ORIGINALWIDTH" val="70.49118"/>
  <p:tag name="LATEXADDIN" val="\documentclass{article}&#10;\usepackage{amsmath}&#10;\pagestyle{empty}&#10;\begin{document}&#10;&#10;&#10;${\bf{y}}$&#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51.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71.2411"/>
  <p:tag name="LATEXADDIN" val="\documentclass{article}&#10;\usepackage{amsmath}&#10;\pagestyle{empty}&#10;\begin{document}&#10;&#10;&#10;$\hat{\bf{x}}$&#10;&#10;\end{document}"/>
  <p:tag name="IGUANATEXSIZE" val="14"/>
  <p:tag name="IGUANATEXCURSOR" val="93"/>
  <p:tag name="TRANSPARENCY" val="True"/>
  <p:tag name="FILENAME" val=""/>
  <p:tag name="LATEXENGINEID" val="0"/>
  <p:tag name="TEMPFOLDER" val="c:\temp\"/>
  <p:tag name="LATEXFORMHEIGHT" val="312"/>
  <p:tag name="LATEXFORMWIDTH" val="384"/>
  <p:tag name="LATEXFORMWRAP" val="True"/>
  <p:tag name="BITMAPVECTOR" val="0"/>
</p:tagLst>
</file>

<file path=ppt/tags/tag52.xml><?xml version="1.0" encoding="utf-8"?>
<p:tagLst xmlns:a="http://schemas.openxmlformats.org/drawingml/2006/main" xmlns:r="http://schemas.openxmlformats.org/officeDocument/2006/relationships" xmlns:p="http://schemas.openxmlformats.org/presentationml/2006/main">
  <p:tag name="OUTPUTDPI" val="1200"/>
  <p:tag name="ORIGINALHEIGHT" val="85.48929"/>
  <p:tag name="ORIGINALWIDTH" val="71.99102"/>
  <p:tag name="LATEXADDIN" val="\documentclass{article}&#10;\usepackage{amsmath}&#10;\pagestyle{empty}&#10;\begin{document}&#10;&#10;&#10;$\tilde{\bf{n}}$&#10;&#10;\end{document}"/>
  <p:tag name="IGUANATEXSIZE" val="14"/>
  <p:tag name="IGUANATEXCURSOR" val="89"/>
  <p:tag name="TRANSPARENCY" val="True"/>
  <p:tag name="FILENAME" val=""/>
  <p:tag name="LATEXENGINEID" val="0"/>
  <p:tag name="TEMPFOLDER" val="c:\temp\"/>
  <p:tag name="LATEXFORMHEIGHT" val="312"/>
  <p:tag name="LATEXFORMWIDTH" val="384"/>
  <p:tag name="LATEXFORMWRAP" val="True"/>
  <p:tag name="BITMAPVECTOR" val="0"/>
</p:tagLst>
</file>

<file path=ppt/tags/tag53.xml><?xml version="1.0" encoding="utf-8"?>
<p:tagLst xmlns:a="http://schemas.openxmlformats.org/drawingml/2006/main" xmlns:r="http://schemas.openxmlformats.org/officeDocument/2006/relationships" xmlns:p="http://schemas.openxmlformats.org/presentationml/2006/main">
  <p:tag name="OUTPUTDPI" val="1200"/>
  <p:tag name="ORIGINALHEIGHT" val="7.499055"/>
  <p:tag name="ORIGINALWIDTH" val="33.74575"/>
  <p:tag name="LATEXADDIN" val="\documentclass{article}&#10;\usepackage{amsmath}&#10;\pagestyle{empty}&#10;\begin{document}&#10;&#10;&#10;-&#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54.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pagestyle{empty}&#10;\begin{document}&#10;&#10;&#10;+&#10;&#10;\end{document}"/>
  <p:tag name="IGUANATEXSIZE" val="6"/>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55.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pagestyle{empty}&#10;\begin{document}&#10;&#10;&#10;\(+\)&#10;&#10;\end{document}"/>
  <p:tag name="IGUANATEXSIZE" val="6"/>
  <p:tag name="IGUANATEXCURSOR" val="87"/>
  <p:tag name="TRANSPARENCY" val="True"/>
  <p:tag name="FILENAME" val=""/>
  <p:tag name="LATEXENGINEID" val="0"/>
  <p:tag name="TEMPFOLDER" val="c:\temp\"/>
  <p:tag name="LATEXFORMHEIGHT" val="312"/>
  <p:tag name="LATEXFORMWIDTH" val="384"/>
  <p:tag name="LATEXFORMWRAP" val="True"/>
  <p:tag name="BITMAPVECTOR" val="0"/>
</p:tagLst>
</file>

<file path=ppt/tags/tag56.xml><?xml version="1.0" encoding="utf-8"?>
<p:tagLst xmlns:a="http://schemas.openxmlformats.org/drawingml/2006/main" xmlns:r="http://schemas.openxmlformats.org/officeDocument/2006/relationships" xmlns:p="http://schemas.openxmlformats.org/presentationml/2006/main">
  <p:tag name="OUTPUTDPI" val="1200"/>
  <p:tag name="ORIGINALHEIGHT" val="89.23882"/>
  <p:tag name="ORIGINALWIDTH" val="47.24409"/>
  <p:tag name="LATEXADDIN" val="\documentclass{article}&#10;\usepackage{amsmath}&#10;\pagestyle{empty}&#10;\begin{document}&#10;&#10;&#10;$\hat{\bf{s}}$&#10;&#10;\end{document}"/>
  <p:tag name="IGUANATEXSIZE" val="14"/>
  <p:tag name="IGUANATEXCURSOR" val="95"/>
  <p:tag name="TRANSPARENCY" val="True"/>
  <p:tag name="FILENAME" val=""/>
  <p:tag name="LATEXENGINEID" val="0"/>
  <p:tag name="TEMPFOLDER" val="c:\temp\"/>
  <p:tag name="LATEXFORMHEIGHT" val="312"/>
  <p:tag name="LATEXFORMWIDTH" val="384"/>
  <p:tag name="LATEXFORMWRAP" val="True"/>
  <p:tag name="BITMAPVECTOR" val="0"/>
</p:tagLst>
</file>

<file path=ppt/tags/tag57.xml><?xml version="1.0" encoding="utf-8"?>
<p:tagLst xmlns:a="http://schemas.openxmlformats.org/drawingml/2006/main" xmlns:r="http://schemas.openxmlformats.org/officeDocument/2006/relationships" xmlns:p="http://schemas.openxmlformats.org/presentationml/2006/main">
  <p:tag name="OUTPUTDPI" val="1200"/>
  <p:tag name="ORIGINALHEIGHT" val="7.499055"/>
  <p:tag name="ORIGINALWIDTH" val="33.74575"/>
  <p:tag name="LATEXADDIN" val="\documentclass{article}&#10;\usepackage{amsmath}&#10;\pagestyle{empty}&#10;\begin{document}&#10;&#10;&#10;-&#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58.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71.99102"/>
  <p:tag name="LATEXADDIN" val="\documentclass{article}&#10;\usepackage{amsmath}&#10;\pagestyle{empty}&#10;\begin{document}&#10;&#10;&#10;$\hat{\bf{n}}$&#10;&#10;\end{document}"/>
  <p:tag name="IGUANATEXSIZE" val="14"/>
  <p:tag name="IGUANATEXCURSOR" val="87"/>
  <p:tag name="TRANSPARENCY" val="True"/>
  <p:tag name="FILENAME" val=""/>
  <p:tag name="LATEXENGINEID" val="0"/>
  <p:tag name="TEMPFOLDER" val="c:\temp\"/>
  <p:tag name="LATEXFORMHEIGHT" val="312"/>
  <p:tag name="LATEXFORMWIDTH" val="384"/>
  <p:tag name="LATEXFORMWRAP" val="True"/>
  <p:tag name="BITMAPVECTOR" val="0"/>
</p:tagLst>
</file>

<file path=ppt/tags/tag59.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70.49118"/>
  <p:tag name="LATEXADDIN" val="\documentclass{article}&#10;\usepackage{amsmath}&#10;\pagestyle{empty}&#10;\begin{document}&#10;&#10;&#10;$\hat{\bf{y}}$&#10;&#10;\end{document}"/>
  <p:tag name="IGUANATEXSIZE" val="14"/>
  <p:tag name="IGUANATEXCURSOR" val="93"/>
  <p:tag name="TRANSPARENCY" val="True"/>
  <p:tag name="FILENAME" val=""/>
  <p:tag name="LATEXENGINEID" val="0"/>
  <p:tag name="TEMPFOLDER" val="c:\temp\"/>
  <p:tag name="LATEXFORMHEIGHT" val="312"/>
  <p:tag name="LATEXFORMWIDTH" val="384"/>
  <p:tag name="LATEXFORMWRAP" val="True"/>
  <p:tag name="BITMAPVECTOR" val="0"/>
</p:tagLst>
</file>

<file path=ppt/tags/tag6.xml><?xml version="1.0" encoding="utf-8"?>
<p:tagLst xmlns:a="http://schemas.openxmlformats.org/drawingml/2006/main" xmlns:r="http://schemas.openxmlformats.org/officeDocument/2006/relationships" xmlns:p="http://schemas.openxmlformats.org/presentationml/2006/main">
  <p:tag name="OUTPUTDPI" val="1200"/>
  <p:tag name="ORIGINALHEIGHT" val="92.2385"/>
  <p:tag name="ORIGINALWIDTH" val="362.9547"/>
  <p:tag name="LATEXADDIN" val="\documentclass{article}&#10;\usepackage{amsmath}&#10;\pagestyle{empty}&#10;\begin{document}&#10;&#10;CodeA&#10;&#10;&#10;\end{document}"/>
  <p:tag name="IGUANATEXSIZE" val="14"/>
  <p:tag name="IGUANATEXCURSOR" val="86"/>
  <p:tag name="TRANSPARENCY" val="True"/>
  <p:tag name="FILENAME" val=""/>
  <p:tag name="LATEXENGINEID" val="0"/>
  <p:tag name="TEMPFOLDER" val="c:\temp\"/>
  <p:tag name="LATEXFORMHEIGHT" val="312"/>
  <p:tag name="LATEXFORMWIDTH" val="384"/>
  <p:tag name="LATEXFORMWRAP" val="True"/>
  <p:tag name="BITMAPVECTOR" val="0"/>
</p:tagLst>
</file>

<file path=ppt/tags/tag60.xml><?xml version="1.0" encoding="utf-8"?>
<p:tagLst xmlns:a="http://schemas.openxmlformats.org/drawingml/2006/main" xmlns:r="http://schemas.openxmlformats.org/officeDocument/2006/relationships" xmlns:p="http://schemas.openxmlformats.org/presentationml/2006/main">
  <p:tag name="OUTPUTDPI" val="1200"/>
  <p:tag name="ORIGINALHEIGHT" val="194.2258"/>
  <p:tag name="ORIGINALWIDTH" val="1739.782"/>
  <p:tag name="LATEXADDIN" val="\documentclass{article}&#10;\usepackage{amsmath}&#10;\pagestyle{empty}&#10;\begin{document}&#10;&#10;&#10;$\text{LLR}_i^{(1)} = \log \frac{\Pr(y_i \mid s_i = 1)}{\Pr(y_i \mid s_i = -1)} = \frac{2y_i}{\sigma^2/2}$&#10;&#10;\end{document}"/>
  <p:tag name="IGUANATEXSIZE" val="14"/>
  <p:tag name="IGUANATEXCURSOR" val="188"/>
  <p:tag name="TRANSPARENCY" val="True"/>
  <p:tag name="FILENAME" val=""/>
  <p:tag name="LATEXENGINEID" val="0"/>
  <p:tag name="TEMPFOLDER" val="c:\temp\"/>
  <p:tag name="LATEXFORMHEIGHT" val="312"/>
  <p:tag name="LATEXFORMWIDTH" val="817.5"/>
  <p:tag name="LATEXFORMWRAP" val="True"/>
  <p:tag name="BITMAPVECTOR" val="0"/>
</p:tagLst>
</file>

<file path=ppt/tags/tag61.xml><?xml version="1.0" encoding="utf-8"?>
<p:tagLst xmlns:a="http://schemas.openxmlformats.org/drawingml/2006/main" xmlns:r="http://schemas.openxmlformats.org/officeDocument/2006/relationships" xmlns:p="http://schemas.openxmlformats.org/presentationml/2006/main">
  <p:tag name="OUTPUTDPI" val="1200"/>
  <p:tag name="ORIGINALHEIGHT" val="198.7251"/>
  <p:tag name="ORIGINALWIDTH" val="698.1628"/>
  <p:tag name="LATEXADDIN" val="\documentclass{article}&#10;\usepackage{amsmath}&#10;\pagestyle{empty}&#10;\begin{document}&#10;&#10;&#10;$&#10;\text{LLR}_i^{(2)} = \frac{2\hat{y}_i}{\sigma_r^2}&#10;$&#10;&#10;&#10;\end{document}"/>
  <p:tag name="IGUANATEXSIZE" val="14"/>
  <p:tag name="IGUANATEXCURSOR" val="134"/>
  <p:tag name="TRANSPARENCY" val="True"/>
  <p:tag name="FILENAME" val=""/>
  <p:tag name="LATEXENGINEID" val="0"/>
  <p:tag name="TEMPFOLDER" val="c:\temp\"/>
  <p:tag name="LATEXFORMHEIGHT" val="312"/>
  <p:tag name="LATEXFORMWIDTH" val="384"/>
  <p:tag name="LATEXFORMWRAP" val="True"/>
  <p:tag name="BITMAPVECTOR" val="0"/>
</p:tagLst>
</file>

<file path=ppt/tags/tag62.xml><?xml version="1.0" encoding="utf-8"?>
<p:tagLst xmlns:a="http://schemas.openxmlformats.org/drawingml/2006/main" xmlns:r="http://schemas.openxmlformats.org/officeDocument/2006/relationships" xmlns:p="http://schemas.openxmlformats.org/presentationml/2006/main">
  <p:tag name="OUTPUTDPI" val="1200"/>
  <p:tag name="ORIGINALHEIGHT" val="182.2272"/>
  <p:tag name="ORIGINALWIDTH" val="1889.764"/>
  <p:tag name="LATEXADDIN" val="\documentclass{article}&#10;\usepackage{amsmath}&#10;\pagestyle{empty}&#10;\begin{document}&#10;&#10;&#10;&#10;$\text{Loss}_B = \frac{\| \mathbf{r} \|^2}{N} + \lambda \left(S^2 + \frac{1}{4}(C - 3)^2\right)$&#10;&#10;&#10;\end{document}"/>
  <p:tag name="IGUANATEXSIZE" val="14"/>
  <p:tag name="IGUANATEXCURSOR" val="179"/>
  <p:tag name="TRANSPARENCY" val="True"/>
  <p:tag name="FILENAME" val=""/>
  <p:tag name="LATEXENGINEID" val="0"/>
  <p:tag name="TEMPFOLDER" val="c:\temp\"/>
  <p:tag name="LATEXFORMHEIGHT" val="312"/>
  <p:tag name="LATEXFORMWIDTH" val="384"/>
  <p:tag name="LATEXFORMWRAP" val="True"/>
  <p:tag name="BITMAPVECTOR" val="0"/>
</p:tagLst>
</file>

<file path=ppt/tags/tag63.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260.2175"/>
  <p:tag name="LATEXADDIN" val="\documentclass{article}&#10;\usepackage{amsmath}&#10;\usepackage[dvipsnames]{xcolor}&#10;\pagestyle{empty}&#10;\begin{document}&#10;&#10;&#10;{\textcolor{red}{MSE}}&#10;&#10;\end{document}"/>
  <p:tag name="IGUANATEXSIZE" val="14"/>
  <p:tag name="IGUANATEXCURSOR" val="135"/>
  <p:tag name="TRANSPARENCY" val="True"/>
  <p:tag name="FILENAME" val=""/>
  <p:tag name="LATEXENGINEID" val="0"/>
  <p:tag name="TEMPFOLDER" val="c:\temp\"/>
  <p:tag name="LATEXFORMHEIGHT" val="312"/>
  <p:tag name="LATEXFORMWIDTH" val="384"/>
  <p:tag name="LATEXFORMWRAP" val="True"/>
  <p:tag name="BITMAPVECTOR" val="0"/>
</p:tagLst>
</file>

<file path=ppt/tags/tag64.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usepackage[dvipsnames]{xcolor}&#10;\pagestyle{empty}&#10;\begin{document}&#10;&#10;&#10;$\textcolor{red}+$&#10;&#10;\end{document}"/>
  <p:tag name="IGUANATEXSIZE" val="14"/>
  <p:tag name="IGUANATEXCURSOR" val="130"/>
  <p:tag name="TRANSPARENCY" val="True"/>
  <p:tag name="FILENAME" val=""/>
  <p:tag name="LATEXENGINEID" val="0"/>
  <p:tag name="TEMPFOLDER" val="c:\temp\"/>
  <p:tag name="LATEXFORMHEIGHT" val="312"/>
  <p:tag name="LATEXFORMWIDTH" val="384"/>
  <p:tag name="LATEXFORMWRAP" val="True"/>
  <p:tag name="BITMAPVECTOR" val="0"/>
</p:tagLst>
</file>

<file path=ppt/tags/tag65.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813.6483"/>
  <p:tag name="LATEXADDIN" val="\documentclass{article}&#10;\usepackage{amsmath}&#10;\usepackage[dvipsnames]{xcolor}&#10;\pagestyle{empty}&#10;\begin{document}&#10;&#10;&#10;\textcolor{red}{Normality Test}&#10;&#10;&#10;\end{document}"/>
  <p:tag name="IGUANATEXSIZE" val="14"/>
  <p:tag name="IGUANATEXCURSOR" val="145"/>
  <p:tag name="TRANSPARENCY" val="True"/>
  <p:tag name="FILENAME" val=""/>
  <p:tag name="LATEXENGINEID" val="0"/>
  <p:tag name="TEMPFOLDER" val="c:\temp\"/>
  <p:tag name="LATEXFORMHEIGHT" val="312"/>
  <p:tag name="LATEXFORMWIDTH" val="384"/>
  <p:tag name="LATEXFORMWRAP" val="True"/>
  <p:tag name="BITMAPVECTOR" val="0"/>
</p:tagLst>
</file>

<file path=ppt/tags/tag66.xml><?xml version="1.0" encoding="utf-8"?>
<p:tagLst xmlns:a="http://schemas.openxmlformats.org/drawingml/2006/main" xmlns:r="http://schemas.openxmlformats.org/officeDocument/2006/relationships" xmlns:p="http://schemas.openxmlformats.org/presentationml/2006/main">
  <p:tag name="OUTPUTDPI" val="1200"/>
  <p:tag name="ORIGINALHEIGHT" val="265.4669"/>
  <p:tag name="ORIGINALWIDTH" val="2131.234"/>
  <p:tag name="LATEXADDIN" val="\documentclass{article}&#10;\usepackage{amsmath}&#10;\pagestyle{empty}&#10;\begin{document}&#10;&#10;$&#10;S(skewness) = \frac{\hat{\mu}_3}{\hat{\sigma}^3} = \frac{\frac{1}{N} \sum_{i=1}^N (r_i - \bar{r})^3}{\left(\frac{1}{N} \sum_{i=1}^N (r_i - \bar{r})^2\right)^{3/2}}&#10;$&#10;&#10;&#10;\end{document}"/>
  <p:tag name="IGUANATEXSIZE" val="16"/>
  <p:tag name="IGUANATEXCURSOR" val="86"/>
  <p:tag name="TRANSPARENCY" val="True"/>
  <p:tag name="FILENAME" val=""/>
  <p:tag name="LATEXENGINEID" val="0"/>
  <p:tag name="TEMPFOLDER" val="c:\temp\"/>
  <p:tag name="LATEXFORMHEIGHT" val="312"/>
  <p:tag name="LATEXFORMWIDTH" val="384"/>
  <p:tag name="LATEXFORMWRAP" val="True"/>
  <p:tag name="BITMAPVECTOR" val="0"/>
</p:tagLst>
</file>

<file path=ppt/tags/tag67.xml><?xml version="1.0" encoding="utf-8"?>
<p:tagLst xmlns:a="http://schemas.openxmlformats.org/drawingml/2006/main" xmlns:r="http://schemas.openxmlformats.org/officeDocument/2006/relationships" xmlns:p="http://schemas.openxmlformats.org/presentationml/2006/main">
  <p:tag name="OUTPUTDPI" val="1200"/>
  <p:tag name="ORIGINALHEIGHT" val="258.7177"/>
  <p:tag name="ORIGINALWIDTH" val="2013.498"/>
  <p:tag name="LATEXADDIN" val="\documentclass{article}&#10;\usepackage{amsmath}&#10;\pagestyle{empty}&#10;\begin{document}&#10;&#10;$&#10;K(kurtosis) = \frac{\hat{\mu}_4}{\hat{\sigma}^4} = \frac{\frac{1}{N} \sum_{i=1}^N (r_i - \bar{r})^4}{\left(\frac{1}{N} \sum_{i=1}^N (r_i - \bar{r})^2\right)^2}&#10;$&#10;&#10;\end{document}"/>
  <p:tag name="IGUANATEXSIZE" val="16"/>
  <p:tag name="IGUANATEXCURSOR" val="93"/>
  <p:tag name="TRANSPARENCY" val="True"/>
  <p:tag name="FILENAME" val=""/>
  <p:tag name="LATEXENGINEID" val="0"/>
  <p:tag name="TEMPFOLDER" val="c:\temp\"/>
  <p:tag name="LATEXFORMHEIGHT" val="312"/>
  <p:tag name="LATEXFORMWIDTH" val="384"/>
  <p:tag name="LATEXFORMWRAP" val="True"/>
  <p:tag name="BITMAPVECTOR" val="0"/>
</p:tagLst>
</file>

<file path=ppt/tags/tag68.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1128.609"/>
  <p:tag name="LATEXADDIN" val="\documentclass{article}&#10;\usepackage{amsmath}&#10;\pagestyle{empty}&#10;\begin{document}&#10;&#10;Enhanced BP-CNN :  &#10;&#10;&#10;\end{document}"/>
  <p:tag name="IGUANATEXSIZE" val="20"/>
  <p:tag name="IGUANATEXCURSOR" val="99"/>
  <p:tag name="TRANSPARENCY" val="True"/>
  <p:tag name="FILENAME" val=""/>
  <p:tag name="LATEXENGINEID" val="0"/>
  <p:tag name="TEMPFOLDER" val="c:\temp\"/>
  <p:tag name="LATEXFORMHEIGHT" val="312"/>
  <p:tag name="LATEXFORMWIDTH" val="384"/>
  <p:tag name="LATEXFORMWRAP" val="True"/>
  <p:tag name="BITMAPVECTOR" val="0"/>
</p:tagLst>
</file>

<file path=ppt/tags/tag69.xml><?xml version="1.0" encoding="utf-8"?>
<p:tagLst xmlns:a="http://schemas.openxmlformats.org/drawingml/2006/main" xmlns:r="http://schemas.openxmlformats.org/officeDocument/2006/relationships" xmlns:p="http://schemas.openxmlformats.org/presentationml/2006/main">
  <p:tag name="OUTPUTDPI" val="1200"/>
  <p:tag name="ORIGINALHEIGHT" val="80.24"/>
  <p:tag name="ORIGINALWIDTH" val="70.49118"/>
  <p:tag name="LATEXADDIN" val="\documentclass{article}&#10;\usepackage{amsmath}&#10;\pagestyle{empty}&#10;\begin{document}&#10;&#10;&#10;${\bf{y}}$&#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7.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354.7057"/>
  <p:tag name="LATEXADDIN" val="\documentclass{article}&#10;\usepackage{amsmath}&#10;\pagestyle{empty}&#10;\begin{document}&#10;&#10;CodeB&#10;&#10;&#10;\end{document}"/>
  <p:tag name="IGUANATEXSIZE" val="14"/>
  <p:tag name="IGUANATEXCURSOR" val="86"/>
  <p:tag name="TRANSPARENCY" val="True"/>
  <p:tag name="FILENAME" val=""/>
  <p:tag name="LATEXENGINEID" val="0"/>
  <p:tag name="TEMPFOLDER" val="c:\temp\"/>
  <p:tag name="LATEXFORMHEIGHT" val="312"/>
  <p:tag name="LATEXFORMWIDTH" val="384"/>
  <p:tag name="LATEXFORMWRAP" val="True"/>
  <p:tag name="BITMAPVECTOR" val="0"/>
</p:tagLst>
</file>

<file path=ppt/tags/tag70.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71.2411"/>
  <p:tag name="LATEXADDIN" val="\documentclass{article}&#10;\usepackage{amsmath}&#10;\pagestyle{empty}&#10;\begin{document}&#10;&#10;&#10;$\hat{\bf{x}}$&#10;&#10;\end{document}"/>
  <p:tag name="IGUANATEXSIZE" val="14"/>
  <p:tag name="IGUANATEXCURSOR" val="93"/>
  <p:tag name="TRANSPARENCY" val="True"/>
  <p:tag name="FILENAME" val=""/>
  <p:tag name="LATEXENGINEID" val="0"/>
  <p:tag name="TEMPFOLDER" val="c:\temp\"/>
  <p:tag name="LATEXFORMHEIGHT" val="312"/>
  <p:tag name="LATEXFORMWIDTH" val="384"/>
  <p:tag name="LATEXFORMWRAP" val="True"/>
  <p:tag name="BITMAPVECTOR" val="0"/>
</p:tagLst>
</file>

<file path=ppt/tags/tag71.xml><?xml version="1.0" encoding="utf-8"?>
<p:tagLst xmlns:a="http://schemas.openxmlformats.org/drawingml/2006/main" xmlns:r="http://schemas.openxmlformats.org/officeDocument/2006/relationships" xmlns:p="http://schemas.openxmlformats.org/presentationml/2006/main">
  <p:tag name="OUTPUTDPI" val="1200"/>
  <p:tag name="ORIGINALHEIGHT" val="85.48929"/>
  <p:tag name="ORIGINALWIDTH" val="71.99102"/>
  <p:tag name="LATEXADDIN" val="\documentclass{article}&#10;\usepackage{amsmath}&#10;\pagestyle{empty}&#10;\begin{document}&#10;&#10;&#10;$\tilde{\bf{n}}$&#10;&#10;\end{document}"/>
  <p:tag name="IGUANATEXSIZE" val="14"/>
  <p:tag name="IGUANATEXCURSOR" val="89"/>
  <p:tag name="TRANSPARENCY" val="True"/>
  <p:tag name="FILENAME" val=""/>
  <p:tag name="LATEXENGINEID" val="0"/>
  <p:tag name="TEMPFOLDER" val="c:\temp\"/>
  <p:tag name="LATEXFORMHEIGHT" val="312"/>
  <p:tag name="LATEXFORMWIDTH" val="384"/>
  <p:tag name="LATEXFORMWRAP" val="True"/>
  <p:tag name="BITMAPVECTOR" val="0"/>
</p:tagLst>
</file>

<file path=ppt/tags/tag72.xml><?xml version="1.0" encoding="utf-8"?>
<p:tagLst xmlns:a="http://schemas.openxmlformats.org/drawingml/2006/main" xmlns:r="http://schemas.openxmlformats.org/officeDocument/2006/relationships" xmlns:p="http://schemas.openxmlformats.org/presentationml/2006/main">
  <p:tag name="OUTPUTDPI" val="1200"/>
  <p:tag name="ORIGINALHEIGHT" val="7.499055"/>
  <p:tag name="ORIGINALWIDTH" val="33.74575"/>
  <p:tag name="LATEXADDIN" val="\documentclass{article}&#10;\usepackage{amsmath}&#10;\pagestyle{empty}&#10;\begin{document}&#10;&#10;&#10;-&#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73.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pagestyle{empty}&#10;\begin{document}&#10;&#10;&#10;+&#10;&#10;\end{document}"/>
  <p:tag name="IGUANATEXSIZE" val="6"/>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74.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83.23961"/>
  <p:tag name="LATEXADDIN" val="\documentclass{article}&#10;\usepackage{amsmath}&#10;\pagestyle{empty}&#10;\begin{document}&#10;&#10;&#10;+&#10;&#10;\end{document}"/>
  <p:tag name="IGUANATEXSIZE" val="6"/>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75.xml><?xml version="1.0" encoding="utf-8"?>
<p:tagLst xmlns:a="http://schemas.openxmlformats.org/drawingml/2006/main" xmlns:r="http://schemas.openxmlformats.org/officeDocument/2006/relationships" xmlns:p="http://schemas.openxmlformats.org/presentationml/2006/main">
  <p:tag name="OUTPUTDPI" val="1200"/>
  <p:tag name="ORIGINALHEIGHT" val="89.23882"/>
  <p:tag name="ORIGINALWIDTH" val="47.24409"/>
  <p:tag name="LATEXADDIN" val="\documentclass{article}&#10;\usepackage{amsmath}&#10;\pagestyle{empty}&#10;\begin{document}&#10;&#10;&#10;$\hat{\bf{s}}$&#10;&#10;\end{document}"/>
  <p:tag name="IGUANATEXSIZE" val="14"/>
  <p:tag name="IGUANATEXCURSOR" val="95"/>
  <p:tag name="TRANSPARENCY" val="True"/>
  <p:tag name="FILENAME" val=""/>
  <p:tag name="LATEXENGINEID" val="0"/>
  <p:tag name="TEMPFOLDER" val="c:\temp\"/>
  <p:tag name="LATEXFORMHEIGHT" val="312"/>
  <p:tag name="LATEXFORMWIDTH" val="384"/>
  <p:tag name="LATEXFORMWRAP" val="True"/>
  <p:tag name="BITMAPVECTOR" val="0"/>
</p:tagLst>
</file>

<file path=ppt/tags/tag76.xml><?xml version="1.0" encoding="utf-8"?>
<p:tagLst xmlns:a="http://schemas.openxmlformats.org/drawingml/2006/main" xmlns:r="http://schemas.openxmlformats.org/officeDocument/2006/relationships" xmlns:p="http://schemas.openxmlformats.org/presentationml/2006/main">
  <p:tag name="OUTPUTDPI" val="1200"/>
  <p:tag name="ORIGINALHEIGHT" val="7.499055"/>
  <p:tag name="ORIGINALWIDTH" val="33.74575"/>
  <p:tag name="LATEXADDIN" val="\documentclass{article}&#10;\usepackage{amsmath}&#10;\pagestyle{empty}&#10;\begin{document}&#10;&#10;&#10;-&#10;&#10;\end{document}"/>
  <p:tag name="IGUANATEXSIZE" val="14"/>
  <p:tag name="IGUANATEXCURSOR" val="83"/>
  <p:tag name="TRANSPARENCY" val="True"/>
  <p:tag name="FILENAME" val=""/>
  <p:tag name="LATEXENGINEID" val="0"/>
  <p:tag name="TEMPFOLDER" val="c:\temp\"/>
  <p:tag name="LATEXFORMHEIGHT" val="312"/>
  <p:tag name="LATEXFORMWIDTH" val="384"/>
  <p:tag name="LATEXFORMWRAP" val="True"/>
  <p:tag name="BITMAPVECTOR" val="0"/>
</p:tagLst>
</file>

<file path=ppt/tags/tag77.xml><?xml version="1.0" encoding="utf-8"?>
<p:tagLst xmlns:a="http://schemas.openxmlformats.org/drawingml/2006/main" xmlns:r="http://schemas.openxmlformats.org/officeDocument/2006/relationships" xmlns:p="http://schemas.openxmlformats.org/presentationml/2006/main">
  <p:tag name="OUTPUTDPI" val="1200"/>
  <p:tag name="ORIGINALHEIGHT" val="88.48898"/>
  <p:tag name="ORIGINALWIDTH" val="71.99102"/>
  <p:tag name="LATEXADDIN" val="\documentclass{article}&#10;\usepackage{amsmath}&#10;\pagestyle{empty}&#10;\begin{document}&#10;&#10;&#10;$\hat{\bf{n}}$&#10;&#10;\end{document}"/>
  <p:tag name="IGUANATEXSIZE" val="14"/>
  <p:tag name="IGUANATEXCURSOR" val="87"/>
  <p:tag name="TRANSPARENCY" val="True"/>
  <p:tag name="FILENAME" val=""/>
  <p:tag name="LATEXENGINEID" val="0"/>
  <p:tag name="TEMPFOLDER" val="c:\temp\"/>
  <p:tag name="LATEXFORMHEIGHT" val="312"/>
  <p:tag name="LATEXFORMWIDTH" val="384"/>
  <p:tag name="LATEXFORMWRAP" val="True"/>
  <p:tag name="BITMAPVECTOR" val="0"/>
</p:tagLst>
</file>

<file path=ppt/tags/tag78.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70.49118"/>
  <p:tag name="LATEXADDIN" val="\documentclass{article}&#10;\usepackage{amsmath}&#10;\pagestyle{empty}&#10;\begin{document}&#10;&#10;&#10;$\hat{\bf{y}}$&#10;&#10;\end{document}"/>
  <p:tag name="IGUANATEXSIZE" val="14"/>
  <p:tag name="IGUANATEXCURSOR" val="93"/>
  <p:tag name="TRANSPARENCY" val="True"/>
  <p:tag name="FILENAME" val=""/>
  <p:tag name="LATEXENGINEID" val="0"/>
  <p:tag name="TEMPFOLDER" val="c:\temp\"/>
  <p:tag name="LATEXFORMHEIGHT" val="312"/>
  <p:tag name="LATEXFORMWIDTH" val="384"/>
  <p:tag name="LATEXFORMWRAP" val="True"/>
  <p:tag name="BITMAPVECTOR" val="0"/>
</p:tagLst>
</file>

<file path=ppt/tags/tag79.xml><?xml version="1.0" encoding="utf-8"?>
<p:tagLst xmlns:a="http://schemas.openxmlformats.org/drawingml/2006/main" xmlns:r="http://schemas.openxmlformats.org/officeDocument/2006/relationships" xmlns:p="http://schemas.openxmlformats.org/presentationml/2006/main">
  <p:tag name="OUTPUTDPI" val="1200"/>
  <p:tag name="ORIGINALHEIGHT" val="7220.847"/>
  <p:tag name="ORIGINALWIDTH" val="5636.295"/>
  <p:tag name="LATEXADDIN" val="\documentclass{article}&#10;\usepackage{amsmath}&#10;\usepackage{array}&#10;\usepackage{booktabs}&#10;&#10;\begin{document}&#10;&#10;% 第一個表格&#10;\begin{table}[h!]&#10;\centering&#10;\begin{tabular}{@{}ll@{}}&#10;\toprule&#10;\textbf{Notation} &amp; \textbf{Meaning} \\ \midrule&#10;$\{L; f_1, \dots, f_L; k_1, \dots, k_L\}$ &amp; CNN structure: numbers of layers, filter sizes and numbers of feature maps \\&#10;$\{B\}$ &amp; Numbers of BP iterations \\&#10;$\lambda$ &amp; The scaling factor of the normality test for \textit{enhanced BP-CNN} \\&#10;$\Gamma$ &amp; The set of signal-to-noise ratios for generating training data \\&#10;\bottomrule&#10;\end{tabular}&#10;\caption{System Parameter}&#10;\end{table}&#10;&#10;% 第二個表格&#10;\begin{table}[h!]&#10;\centering&#10;\begin{tabular}{@{}ll@{}}&#10;\toprule&#10;\textbf{Description} &amp; \textbf{Value} \\ \midrule&#10;CNN structure &amp; $\{4; 9, 3, 3, 15; 64, 32, 16, 1\}$ \\&#10;Mini-batch size &amp; 1400 \\&#10;Size of the training data &amp; 2000000 \\&#10;Size of the validation data &amp; 100000 \\&#10;Channel SNRs for generating the training data ($\Gamma$) &amp; $\{0, 0.5, 1, 1.5, 2, 2.5, 3\}$ dB \\&#10;Initialization method &amp; Xavier initialization \\&#10;Optimization method &amp; Adam optimization \\ \bottomrule&#10;\end{tabular}&#10;\caption{Experimental setup and parameters.}&#10;\end{table}&#10;&#10;\end{document}&#10;"/>
  <p:tag name="IGUANATEXSIZE" val="14"/>
  <p:tag name="IGUANATEXCURSOR" val="599"/>
  <p:tag name="TRANSPARENCY" val="True"/>
  <p:tag name="FILENAME" val=""/>
  <p:tag name="LATEXENGINEID" val="0"/>
  <p:tag name="TEMPFOLDER" val="c:\temp\"/>
  <p:tag name="LATEXFORMHEIGHT" val="421.5"/>
  <p:tag name="LATEXFORMWIDTH" val="834"/>
  <p:tag name="LATEXFORMWRAP" val="True"/>
  <p:tag name="BITMAPVECTOR" val="0"/>
</p:tagLst>
</file>

<file path=ppt/tags/tag8.xml><?xml version="1.0" encoding="utf-8"?>
<p:tagLst xmlns:a="http://schemas.openxmlformats.org/drawingml/2006/main" xmlns:r="http://schemas.openxmlformats.org/officeDocument/2006/relationships" xmlns:p="http://schemas.openxmlformats.org/presentationml/2006/main">
  <p:tag name="OUTPUTDPI" val="1200"/>
  <p:tag name="ORIGINALHEIGHT" val="114.7357"/>
  <p:tag name="ORIGINALWIDTH" val="3636.295"/>
  <p:tag name="LATEXADDIN" val="\documentclass{article}&#10;\usepackage{amsmath}&#10;\pagestyle{empty}&#10;\begin{document}&#10;&#10;Compared to an AWGN channel, a high-frequency ACGN channel. &#10;&#10;\end{document}"/>
  <p:tag name="IGUANATEXSIZE" val="18"/>
  <p:tag name="IGUANATEXCURSOR" val="141"/>
  <p:tag name="TRANSPARENCY" val="True"/>
  <p:tag name="FILENAME" val=""/>
  <p:tag name="LATEXENGINEID" val="0"/>
  <p:tag name="TEMPFOLDER" val="c:\temp\"/>
  <p:tag name="LATEXFORMHEIGHT" val="312"/>
  <p:tag name="LATEXFORMWIDTH" val="384"/>
  <p:tag name="LATEXFORMWRAP" val="True"/>
  <p:tag name="BITMAPVECTOR" val="0"/>
</p:tagLst>
</file>

<file path=ppt/tags/tag80.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2144.732"/>
  <p:tag name="LATEXADDIN" val="\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p:tag name="IGUANATEXSIZE" val="14"/>
  <p:tag name="IGUANATEXCURSOR" val="175"/>
  <p:tag name="TRANSPARENCY" val="True"/>
  <p:tag name="FILENAME" val=""/>
  <p:tag name="LATEXENGINEID" val="0"/>
  <p:tag name="TEMPFOLDER" val="c:\temp\"/>
  <p:tag name="LATEXFORMHEIGHT" val="312"/>
  <p:tag name="LATEXFORMWIDTH" val="616.5"/>
  <p:tag name="LATEXFORMWRAP" val="True"/>
  <p:tag name="BITMAPVECTOR" val="0"/>
</p:tagLst>
</file>

<file path=ppt/tags/tag81.xml><?xml version="1.0" encoding="utf-8"?>
<p:tagLst xmlns:a="http://schemas.openxmlformats.org/drawingml/2006/main" xmlns:r="http://schemas.openxmlformats.org/officeDocument/2006/relationships" xmlns:p="http://schemas.openxmlformats.org/presentationml/2006/main">
  <p:tag name="OUTPUTDPI" val="1200"/>
  <p:tag name="ORIGINALHEIGHT" val="182.2272"/>
  <p:tag name="ORIGINALWIDTH" val="1889.764"/>
  <p:tag name="LATEXADDIN" val="\documentclass{article}&#10;\usepackage{amsmath}&#10;\pagestyle{empty}&#10;\begin{document}&#10;&#10;&#10;&#10;$\text{Loss}_B = \frac{\| \mathbf{r} \|^2}{N} + \lambda \left(S^2 + \frac{1}{4}(C - 3)^2\right)$&#10;&#10;&#10;\end{document}"/>
  <p:tag name="IGUANATEXSIZE" val="14"/>
  <p:tag name="IGUANATEXCURSOR" val="179"/>
  <p:tag name="TRANSPARENCY" val="True"/>
  <p:tag name="FILENAME" val=""/>
  <p:tag name="LATEXENGINEID" val="0"/>
  <p:tag name="TEMPFOLDER" val="c:\temp\"/>
  <p:tag name="LATEXFORMHEIGHT" val="312"/>
  <p:tag name="LATEXFORMWIDTH" val="384"/>
  <p:tag name="LATEXFORMWRAP" val="True"/>
  <p:tag name="BITMAPVECTOR" val="0"/>
</p:tagLst>
</file>

<file path=ppt/tags/tag82.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4279.715"/>
  <p:tag name="LATEXADDIN" val="\documentclass{article}&#10;\usepackage{amsmath}&#10;\pagestyle{empty}&#10;\begin{document}&#10;\noindent&#10;The Choice of Hyperparameter $\lambda$ affects the Performance of Enhanced BP-CNN.&#10;&#10;&#10;\end{document}"/>
  <p:tag name="IGUANATEXSIZE" val="16"/>
  <p:tag name="IGUANATEXCURSOR" val="172"/>
  <p:tag name="TRANSPARENCY" val="True"/>
  <p:tag name="FILENAME" val=""/>
  <p:tag name="LATEXENGINEID" val="0"/>
  <p:tag name="TEMPFOLDER" val="c:\temp\"/>
  <p:tag name="LATEXFORMHEIGHT" val="312"/>
  <p:tag name="LATEXFORMWIDTH" val="384"/>
  <p:tag name="LATEXFORMWRAP" val="True"/>
  <p:tag name="BITMAPVECTOR" val="0"/>
</p:tagLst>
</file>

<file path=ppt/tags/tag83.xml><?xml version="1.0" encoding="utf-8"?>
<p:tagLst xmlns:a="http://schemas.openxmlformats.org/drawingml/2006/main" xmlns:r="http://schemas.openxmlformats.org/officeDocument/2006/relationships" xmlns:p="http://schemas.openxmlformats.org/presentationml/2006/main">
  <p:tag name="OUTPUTDPI" val="1200"/>
  <p:tag name="ORIGINALHEIGHT" val="411.6985"/>
  <p:tag name="ORIGINALWIDTH" val="4290.964"/>
  <p:tag name="LATEXADDIN" val="\documentclass{article}&#10;\usepackage{amsmath}&#10;\pagestyle{empty}&#10;\begin{document}&#10;\noindent&#10;With strong correlation in the channel noise, more information can be utilized to remove the errors of the network input and thus a smaller $\lambda$ is preferred to make the network focus on reducing the residual noise power.&#10;&#10;&#10;\end{document}"/>
  <p:tag name="IGUANATEXSIZE" val="14"/>
  <p:tag name="IGUANATEXCURSOR" val="89"/>
  <p:tag name="TRANSPARENCY" val="True"/>
  <p:tag name="FILENAME" val=""/>
  <p:tag name="LATEXENGINEID" val="0"/>
  <p:tag name="TEMPFOLDER" val="c:\temp\"/>
  <p:tag name="LATEXFORMHEIGHT" val="312"/>
  <p:tag name="LATEXFORMWIDTH" val="384"/>
  <p:tag name="LATEXFORMWRAP" val="True"/>
  <p:tag name="BITMAPVECTOR" val="0"/>
</p:tagLst>
</file>

<file path=ppt/tags/tag84.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531.309"/>
  <p:tag name="LATEXADDIN" val="\documentclass{article}&#10;\usepackage{amsmath}&#10;\pagestyle{empty}&#10;\begin{document}&#10;&#10;\noindent&#10;$\eta$ = 0.8 , BP(5)-CNN-BP(5)&#10;&#10;&#10;\end{document}"/>
  <p:tag name="IGUANATEXSIZE" val="12"/>
  <p:tag name="IGUANATEXCURSOR" val="121"/>
  <p:tag name="TRANSPARENCY" val="True"/>
  <p:tag name="FILENAME" val=""/>
  <p:tag name="LATEXENGINEID" val="0"/>
  <p:tag name="TEMPFOLDER" val="c:\temp\"/>
  <p:tag name="LATEXFORMHEIGHT" val="312"/>
  <p:tag name="LATEXFORMWIDTH" val="384"/>
  <p:tag name="LATEXFORMWRAP" val="True"/>
  <p:tag name="BITMAPVECTOR" val="0"/>
</p:tagLst>
</file>

<file path=ppt/tags/tag85.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2144.732"/>
  <p:tag name="LATEXADDIN" val="\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p:tag name="IGUANATEXSIZE" val="14"/>
  <p:tag name="IGUANATEXCURSOR" val="175"/>
  <p:tag name="TRANSPARENCY" val="True"/>
  <p:tag name="FILENAME" val=""/>
  <p:tag name="LATEXENGINEID" val="0"/>
  <p:tag name="TEMPFOLDER" val="c:\temp\"/>
  <p:tag name="LATEXFORMHEIGHT" val="312"/>
  <p:tag name="LATEXFORMWIDTH" val="616.5"/>
  <p:tag name="LATEXFORMWRAP" val="True"/>
  <p:tag name="BITMAPVECTOR" val="0"/>
</p:tagLst>
</file>

<file path=ppt/tags/tag86.xml><?xml version="1.0" encoding="utf-8"?>
<p:tagLst xmlns:a="http://schemas.openxmlformats.org/drawingml/2006/main" xmlns:r="http://schemas.openxmlformats.org/officeDocument/2006/relationships" xmlns:p="http://schemas.openxmlformats.org/presentationml/2006/main">
  <p:tag name="OUTPUTDPI" val="1200"/>
  <p:tag name="ORIGINALHEIGHT" val="182.2272"/>
  <p:tag name="ORIGINALWIDTH" val="1889.764"/>
  <p:tag name="LATEXADDIN" val="\documentclass{article}&#10;\usepackage{amsmath}&#10;\pagestyle{empty}&#10;\begin{document}&#10;&#10;&#10;&#10;$\text{Loss}_B = \frac{\| \mathbf{r} \|^2}{N} + \lambda \left(S^2 + \frac{1}{4}(C - 3)^2\right)$&#10;&#10;&#10;\end{document}"/>
  <p:tag name="IGUANATEXSIZE" val="14"/>
  <p:tag name="IGUANATEXCURSOR" val="179"/>
  <p:tag name="TRANSPARENCY" val="True"/>
  <p:tag name="FILENAME" val=""/>
  <p:tag name="LATEXENGINEID" val="0"/>
  <p:tag name="TEMPFOLDER" val="c:\temp\"/>
  <p:tag name="LATEXFORMHEIGHT" val="312"/>
  <p:tag name="LATEXFORMWIDTH" val="384"/>
  <p:tag name="LATEXFORMWRAP" val="True"/>
  <p:tag name="BITMAPVECTOR" val="0"/>
</p:tagLst>
</file>

<file path=ppt/tags/tag87.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4279.715"/>
  <p:tag name="LATEXADDIN" val="\documentclass{article}&#10;\usepackage{amsmath}&#10;\pagestyle{empty}&#10;\begin{document}&#10;\noindent&#10;The Choice of Hyperparameter $\lambda$ affects the Performance of Enhanced BP-CNN.&#10;&#10;&#10;\end{document}"/>
  <p:tag name="IGUANATEXSIZE" val="16"/>
  <p:tag name="IGUANATEXCURSOR" val="172"/>
  <p:tag name="TRANSPARENCY" val="True"/>
  <p:tag name="FILENAME" val=""/>
  <p:tag name="LATEXENGINEID" val="0"/>
  <p:tag name="TEMPFOLDER" val="c:\temp\"/>
  <p:tag name="LATEXFORMHEIGHT" val="312"/>
  <p:tag name="LATEXFORMWIDTH" val="384"/>
  <p:tag name="LATEXFORMWRAP" val="True"/>
  <p:tag name="BITMAPVECTOR" val="0"/>
</p:tagLst>
</file>

<file path=ppt/tags/tag88.xml><?xml version="1.0" encoding="utf-8"?>
<p:tagLst xmlns:a="http://schemas.openxmlformats.org/drawingml/2006/main" xmlns:r="http://schemas.openxmlformats.org/officeDocument/2006/relationships" xmlns:p="http://schemas.openxmlformats.org/presentationml/2006/main">
  <p:tag name="OUTPUTDPI" val="1200"/>
  <p:tag name="ORIGINALHEIGHT" val="410.1987"/>
  <p:tag name="ORIGINALWIDTH" val="4289.464"/>
  <p:tag name="LATEXADDIN" val="\documentclass{article}&#10;\usepackage{amsmath}&#10;\pagestyle{empty}&#10;\begin{document}&#10;\noindent&#10;When correlation becomes weak and input elements are more independent, less information can be utilized to remove errors, the network needs to pay more attention to the distribution of the residual noise and a larger $\lambda$ is thus favored.&#10;&#10;&#10;\end{document}"/>
  <p:tag name="IGUANATEXSIZE" val="14"/>
  <p:tag name="IGUANATEXCURSOR" val="333"/>
  <p:tag name="TRANSPARENCY" val="True"/>
  <p:tag name="FILENAME" val=""/>
  <p:tag name="LATEXENGINEID" val="0"/>
  <p:tag name="TEMPFOLDER" val="c:\temp\"/>
  <p:tag name="LATEXFORMHEIGHT" val="312"/>
  <p:tag name="LATEXFORMWIDTH" val="384"/>
  <p:tag name="LATEXFORMWRAP" val="True"/>
  <p:tag name="BITMAPVECTOR" val="0"/>
</p:tagLst>
</file>

<file path=ppt/tags/tag89.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531.309"/>
  <p:tag name="LATEXADDIN" val="\documentclass{article}&#10;\usepackage{amsmath}&#10;\pagestyle{empty}&#10;\begin{document}&#10;&#10;\noindent&#10;$\eta$ = 0.5 , BP(5)-CNN-BP(5)&#10;&#10;&#10;\end{document}"/>
  <p:tag name="IGUANATEXSIZE" val="12"/>
  <p:tag name="IGUANATEXCURSOR" val="103"/>
  <p:tag name="TRANSPARENCY" val="True"/>
  <p:tag name="FILENAME" val=""/>
  <p:tag name="LATEXENGINEID" val="0"/>
  <p:tag name="TEMPFOLDER" val="c:\temp\"/>
  <p:tag name="LATEXFORMHEIGHT" val="312"/>
  <p:tag name="LATEXFORMWIDTH" val="384"/>
  <p:tag name="LATEXFORMWRAP" val="True"/>
  <p:tag name="BITMAPVECTOR" val="0"/>
</p:tagLst>
</file>

<file path=ppt/tags/tag9.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3331.833"/>
  <p:tag name="LATEXADDIN" val="\documentclass{article}&#10;\usepackage{amsmath}&#10;\usepackage{amsmath}&#10;&#10;\usepackage{booktabs}&#10;\pagestyle{empty}&#10;\begin{document}&#10;&#10;\begin{table}[h!]&#10;\centering&#10;\begin{tabular}{ccccccc}&#10;\toprule&#10;Code &amp; $n$ &amp; $k$ &amp; $R$ &amp; $d_v$ &amp; $d_c$  &amp;  Structure \\&#10;\midrule&#10;B &amp; 1024 &amp; 512 &amp; 0.50 &amp; 3 &amp; 6         &amp; Regular, 6-cycle-free \\&#10;\bottomrule&#10;\end{tabular}&#10;\end{table}&#10;&#10;&#10;\end{document}"/>
  <p:tag name="IGUANATEXSIZE" val="14"/>
  <p:tag name="IGUANATEXCURSOR" val="253"/>
  <p:tag name="TRANSPARENCY" val="True"/>
  <p:tag name="FILENAME" val=""/>
  <p:tag name="LATEXENGINEID" val="0"/>
  <p:tag name="TEMPFOLDER" val="c:\temp\"/>
  <p:tag name="LATEXFORMHEIGHT" val="312"/>
  <p:tag name="LATEXFORMWIDTH" val="616.5"/>
  <p:tag name="LATEXFORMWRAP" val="True"/>
  <p:tag name="BITMAPVECTOR" val="0"/>
</p:tagLst>
</file>

<file path=ppt/tags/tag90.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2144.732"/>
  <p:tag name="LATEXADDIN" val="\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p:tag name="IGUANATEXSIZE" val="14"/>
  <p:tag name="IGUANATEXCURSOR" val="175"/>
  <p:tag name="TRANSPARENCY" val="True"/>
  <p:tag name="FILENAME" val=""/>
  <p:tag name="LATEXENGINEID" val="0"/>
  <p:tag name="TEMPFOLDER" val="c:\temp\"/>
  <p:tag name="LATEXFORMHEIGHT" val="312"/>
  <p:tag name="LATEXFORMWIDTH" val="616.5"/>
  <p:tag name="LATEXFORMWRAP" val="True"/>
  <p:tag name="BITMAPVECTOR" val="0"/>
</p:tagLst>
</file>

<file path=ppt/tags/tag91.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921.6348"/>
  <p:tag name="LATEXADDIN" val="\documentclass{article}&#10;\usepackage{amsmath}&#10;\pagestyle{empty}&#10;\begin{document}&#10;&#10;\noindent&#10;$\eta$ = 0.8 , $\lambda$ = 0.1&#10;&#10;&#10;\end{document}"/>
  <p:tag name="IGUANATEXSIZE" val="12"/>
  <p:tag name="IGUANATEXCURSOR" val="121"/>
  <p:tag name="TRANSPARENCY" val="True"/>
  <p:tag name="FILENAME" val=""/>
  <p:tag name="LATEXENGINEID" val="0"/>
  <p:tag name="TEMPFOLDER" val="c:\temp\"/>
  <p:tag name="LATEXFORMHEIGHT" val="312"/>
  <p:tag name="LATEXFORMWIDTH" val="384"/>
  <p:tag name="LATEXFORMWRAP" val="True"/>
  <p:tag name="BITMAPVECTOR" val="0"/>
</p:tagLst>
</file>

<file path=ppt/tags/tag92.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892.3884"/>
  <p:tag name="LATEXADDIN" val="\documentclass{article}&#10;\usepackage{amsmath}&#10;\pagestyle{empty}&#10;\begin{document}&#10;&#10;\noindent&#10;$\eta$ = 0.5 , $\lambda$ = 10&#10;&#10;&#10;\end{document}"/>
  <p:tag name="IGUANATEXSIZE" val="12"/>
  <p:tag name="IGUANATEXCURSOR" val="120"/>
  <p:tag name="TRANSPARENCY" val="True"/>
  <p:tag name="FILENAME" val=""/>
  <p:tag name="LATEXENGINEID" val="0"/>
  <p:tag name="TEMPFOLDER" val="c:\temp\"/>
  <p:tag name="LATEXFORMHEIGHT" val="312"/>
  <p:tag name="LATEXFORMWIDTH" val="384"/>
  <p:tag name="LATEXFORMWRAP" val="True"/>
  <p:tag name="BITMAPVECTOR" val="0"/>
</p:tagLst>
</file>

<file path=ppt/tags/tag93.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795.6506"/>
  <p:tag name="LATEXADDIN" val="\documentclass{article}&#10;\usepackage{amsmath}&#10;\pagestyle{empty}&#10;\begin{document}&#10;&#10;\noindent&#10;$\eta$ = 0 , $\lambda$ = 10&#10;&#10;&#10;\end{document}"/>
  <p:tag name="IGUANATEXSIZE" val="12"/>
  <p:tag name="IGUANATEXCURSOR" val="116"/>
  <p:tag name="TRANSPARENCY" val="True"/>
  <p:tag name="FILENAME" val=""/>
  <p:tag name="LATEXENGINEID" val="0"/>
  <p:tag name="TEMPFOLDER" val="c:\temp\"/>
  <p:tag name="LATEXFORMHEIGHT" val="312"/>
  <p:tag name="LATEXFORMWIDTH" val="384"/>
  <p:tag name="LATEXFORMWRAP" val="True"/>
  <p:tag name="BITMAPVECTOR" val="0"/>
</p:tagLst>
</file>

<file path=ppt/tags/tag94.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2144.732"/>
  <p:tag name="LATEXADDIN" val="\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p:tag name="IGUANATEXSIZE" val="14"/>
  <p:tag name="IGUANATEXCURSOR" val="175"/>
  <p:tag name="TRANSPARENCY" val="True"/>
  <p:tag name="FILENAME" val=""/>
  <p:tag name="LATEXENGINEID" val="0"/>
  <p:tag name="TEMPFOLDER" val="c:\temp\"/>
  <p:tag name="LATEXFORMHEIGHT" val="312"/>
  <p:tag name="LATEXFORMWIDTH" val="616.5"/>
  <p:tag name="LATEXFORMWRAP" val="True"/>
  <p:tag name="BITMAPVECTOR" val="0"/>
</p:tagLst>
</file>

<file path=ppt/tags/tag95.xml><?xml version="1.0" encoding="utf-8"?>
<p:tagLst xmlns:a="http://schemas.openxmlformats.org/drawingml/2006/main" xmlns:r="http://schemas.openxmlformats.org/officeDocument/2006/relationships" xmlns:p="http://schemas.openxmlformats.org/presentationml/2006/main">
  <p:tag name="OUTPUTDPI" val="1200"/>
  <p:tag name="ORIGINALHEIGHT" val="1035.621"/>
  <p:tag name="ORIGINALWIDTH" val="617.1729"/>
  <p:tag name="LATEXADDIN" val="\documentclass{article}&#10;\usepackage{amsmath}&#10;\usepackage{amsmath}&#10;&#10;\usepackage{booktabs}&#10;\pagestyle{empty}&#10;\begin{document}&#10;&#10;\begin{table}[h!]&#10;\centering&#10;\begin{tabular}{cc}&#10;\toprule&#10;$\eta$ &amp; $\lambda$ \\&#10;\midrule&#10;0 &amp; 10 \\&#10;0.3 &amp; 10 \\&#10;0.5 &amp; 10 \\&#10;0.7 &amp; 0.1 \\&#10;0.8 &amp; 0.1 \\&#10;\bottomrule&#10;\end{tabular}&#10;\end{table}&#10;&#10;&#10;\end{document}"/>
  <p:tag name="IGUANATEXSIZE" val="14"/>
  <p:tag name="IGUANATEXCURSOR" val="270"/>
  <p:tag name="TRANSPARENCY" val="True"/>
  <p:tag name="FILENAME" val=""/>
  <p:tag name="LATEXENGINEID" val="0"/>
  <p:tag name="TEMPFOLDER" val="c:\temp\"/>
  <p:tag name="LATEXFORMHEIGHT" val="312"/>
  <p:tag name="LATEXFORMWIDTH" val="616.5"/>
  <p:tag name="LATEXFORMWRAP" val="True"/>
  <p:tag name="BITMAPVECTOR" val="0"/>
</p:tagLst>
</file>

<file path=ppt/tags/tag96.xml><?xml version="1.0" encoding="utf-8"?>
<p:tagLst xmlns:a="http://schemas.openxmlformats.org/drawingml/2006/main" xmlns:r="http://schemas.openxmlformats.org/officeDocument/2006/relationships" xmlns:p="http://schemas.openxmlformats.org/presentationml/2006/main">
  <p:tag name="OUTPUTDPI" val="1200"/>
  <p:tag name="ORIGINALHEIGHT" val="128.9839"/>
  <p:tag name="ORIGINALWIDTH" val="1370.079"/>
  <p:tag name="LATEXADDIN" val="\documentclass{article}&#10;\usepackage{amsmath}&#10;\pagestyle{empty}&#10;\begin{document}&#10;&#10;SNR gains at BER=$10^{-4}$&#10;&#10;&#10;\end{document}"/>
  <p:tag name="IGUANATEXSIZE" val="14"/>
  <p:tag name="IGUANATEXCURSOR" val="107"/>
  <p:tag name="TRANSPARENCY" val="True"/>
  <p:tag name="FILENAME" val=""/>
  <p:tag name="LATEXENGINEID" val="0"/>
  <p:tag name="TEMPFOLDER" val="c:\temp\"/>
  <p:tag name="LATEXFORMHEIGHT" val="312"/>
  <p:tag name="LATEXFORMWIDTH" val="384"/>
  <p:tag name="LATEXFORMWRAP" val="True"/>
  <p:tag name="BITMAPVECTOR" val="0"/>
</p:tagLst>
</file>

<file path=ppt/tags/tag97.xml><?xml version="1.0" encoding="utf-8"?>
<p:tagLst xmlns:a="http://schemas.openxmlformats.org/drawingml/2006/main" xmlns:r="http://schemas.openxmlformats.org/officeDocument/2006/relationships" xmlns:p="http://schemas.openxmlformats.org/presentationml/2006/main">
  <p:tag name="OUTPUTDPI" val="1200"/>
  <p:tag name="ORIGINALHEIGHT" val="437.9453"/>
  <p:tag name="ORIGINALWIDTH" val="2144.732"/>
  <p:tag name="LATEXADDIN" val="\documentclass{article}&#10;\usepackage{amsmath}&#10;\usepackage{amsmath}&#10;&#10;\usepackage{booktabs}&#10;\pagestyle{empty}&#10;\begin{document}&#10;&#10;\begin{table}[h!]&#10;\centering&#10;\begin{tabular}{cccccc}&#10;\toprule&#10;Code &amp; $n$ &amp; $k$ &amp; $R$ &amp; $d_v$ &amp; $d_c$   \\&#10;\midrule&#10;WiMax &amp; 576 &amp; 432 &amp; 0.75 &amp; 4 &amp; 15 \\&#10;\bottomrule&#10;\end{tabular}&#10;\end{table}&#10;&#10;&#10;\end{document}"/>
  <p:tag name="IGUANATEXSIZE" val="14"/>
  <p:tag name="IGUANATEXCURSOR" val="175"/>
  <p:tag name="TRANSPARENCY" val="True"/>
  <p:tag name="FILENAME" val=""/>
  <p:tag name="LATEXENGINEID" val="0"/>
  <p:tag name="TEMPFOLDER" val="c:\temp\"/>
  <p:tag name="LATEXFORMHEIGHT" val="312"/>
  <p:tag name="LATEXFORMWIDTH" val="616.5"/>
  <p:tag name="LATEXFORMWRAP" val="True"/>
  <p:tag name="BITMAPVECTOR" val="0"/>
</p:tagLst>
</file>

<file path=ppt/tags/tag98.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3206.599"/>
  <p:tag name="LATEXADDIN" val="\documentclass{article}&#10;\usepackage{amsmath}&#10;\pagestyle{empty}&#10;\begin{document}&#10;&#10;BP-CNN achieves performance gain with lower complexity.&#10;&#10;\end{document}"/>
  <p:tag name="IGUANATEXSIZE" val="16"/>
  <p:tag name="IGUANATEXCURSOR" val="136"/>
  <p:tag name="TRANSPARENCY" val="True"/>
  <p:tag name="FILENAME" val=""/>
  <p:tag name="LATEXENGINEID" val="0"/>
  <p:tag name="TEMPFOLDER" val="c:\temp\"/>
  <p:tag name="LATEXFORMHEIGHT" val="312"/>
  <p:tag name="LATEXFORMWIDTH" val="384"/>
  <p:tag name="LATEXFORMWRAP" val="True"/>
  <p:tag name="BITMAPVECTOR" val="0"/>
</p:tagLst>
</file>

<file path=ppt/tags/tag99.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921.6348"/>
  <p:tag name="LATEXADDIN" val="\documentclass{article}&#10;\usepackage{amsmath}&#10;\pagestyle{empty}&#10;\begin{document}&#10;&#10;\noindent&#10;$\eta$ = 0.8 , $\lambda$ = 0.1&#10;&#10;&#10;\end{document}"/>
  <p:tag name="IGUANATEXSIZE" val="12"/>
  <p:tag name="IGUANATEXCURSOR" val="121"/>
  <p:tag name="TRANSPARENCY" val="True"/>
  <p:tag name="FILENAME" val=""/>
  <p:tag name="LATEXENGINEID" val="0"/>
  <p:tag name="TEMPFOLDER" val="c:\temp\"/>
  <p:tag name="LATEXFORMHEIGHT" val="312"/>
  <p:tag name="LATEXFORMWIDTH" val="384"/>
  <p:tag name="LATEXFORMWRAP" val="True"/>
  <p:tag name="BITMAPVECTOR" val="0"/>
</p:tagLst>
</file>

<file path=ppt/theme/theme1.xml><?xml version="1.0" encoding="utf-8"?>
<a:theme xmlns:a="http://schemas.openxmlformats.org/drawingml/2006/main" name="Management Consulting Toolkit by Slidesgo">
  <a:themeElements>
    <a:clrScheme name="Simple Light">
      <a:dk1>
        <a:srgbClr val="000000"/>
      </a:dk1>
      <a:lt1>
        <a:srgbClr val="FFFFFF"/>
      </a:lt1>
      <a:dk2>
        <a:srgbClr val="4A8CFF"/>
      </a:dk2>
      <a:lt2>
        <a:srgbClr val="EFEFEF"/>
      </a:lt2>
      <a:accent1>
        <a:srgbClr val="003BA3"/>
      </a:accent1>
      <a:accent2>
        <a:srgbClr val="000000"/>
      </a:accent2>
      <a:accent3>
        <a:srgbClr val="4A8CFF"/>
      </a:accent3>
      <a:accent4>
        <a:srgbClr val="EFEFEF"/>
      </a:accent4>
      <a:accent5>
        <a:srgbClr val="003BA3"/>
      </a:accent5>
      <a:accent6>
        <a:srgbClr val="000000"/>
      </a:accent6>
      <a:hlink>
        <a:srgbClr val="003BA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11104</TotalTime>
  <Words>937</Words>
  <Application>Microsoft Office PowerPoint</Application>
  <PresentationFormat>如螢幕大小 (16:9)</PresentationFormat>
  <Paragraphs>229</Paragraphs>
  <Slides>36</Slides>
  <Notes>26</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36</vt:i4>
      </vt:variant>
    </vt:vector>
  </HeadingPairs>
  <TitlesOfParts>
    <vt:vector size="43" baseType="lpstr">
      <vt:lpstr>Montserrat</vt:lpstr>
      <vt:lpstr>Barlow</vt:lpstr>
      <vt:lpstr>Söhne</vt:lpstr>
      <vt:lpstr>新細明體</vt:lpstr>
      <vt:lpstr>Arial</vt:lpstr>
      <vt:lpstr>Times New Roman</vt:lpstr>
      <vt:lpstr>Management Consulting Toolkit by Slidesgo</vt:lpstr>
      <vt:lpstr>An Iterative BP-CNN Architecture for Channel Decoding under Additive Colored Gaussian noise</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Packing additional bits into LDPC coded data</dc:title>
  <dc:creator>周聖喆</dc:creator>
  <cp:lastModifiedBy>lab811</cp:lastModifiedBy>
  <cp:revision>165</cp:revision>
  <dcterms:modified xsi:type="dcterms:W3CDTF">2025-01-02T04:06:47Z</dcterms:modified>
</cp:coreProperties>
</file>